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58" r:id="rId5"/>
    <p:sldId id="386" r:id="rId6"/>
    <p:sldId id="373" r:id="rId7"/>
    <p:sldId id="403" r:id="rId8"/>
    <p:sldId id="400" r:id="rId9"/>
    <p:sldId id="374" r:id="rId10"/>
    <p:sldId id="395" r:id="rId11"/>
    <p:sldId id="399" r:id="rId12"/>
    <p:sldId id="396" r:id="rId13"/>
    <p:sldId id="397" r:id="rId14"/>
    <p:sldId id="410" r:id="rId15"/>
    <p:sldId id="411" r:id="rId16"/>
    <p:sldId id="375" r:id="rId17"/>
    <p:sldId id="376" r:id="rId18"/>
    <p:sldId id="398" r:id="rId19"/>
    <p:sldId id="377" r:id="rId20"/>
    <p:sldId id="417" r:id="rId21"/>
    <p:sldId id="385" r:id="rId22"/>
    <p:sldId id="431" r:id="rId23"/>
    <p:sldId id="419" r:id="rId24"/>
    <p:sldId id="428" r:id="rId25"/>
    <p:sldId id="390" r:id="rId26"/>
    <p:sldId id="420" r:id="rId27"/>
    <p:sldId id="432" r:id="rId28"/>
    <p:sldId id="424" r:id="rId29"/>
    <p:sldId id="433" r:id="rId30"/>
    <p:sldId id="430" r:id="rId31"/>
    <p:sldId id="434" r:id="rId32"/>
    <p:sldId id="435" r:id="rId33"/>
    <p:sldId id="436" r:id="rId34"/>
    <p:sldId id="412" r:id="rId35"/>
    <p:sldId id="414" r:id="rId36"/>
    <p:sldId id="426" r:id="rId37"/>
    <p:sldId id="425" r:id="rId38"/>
    <p:sldId id="427" r:id="rId39"/>
    <p:sldId id="380" r:id="rId40"/>
    <p:sldId id="429" r:id="rId41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151E"/>
    <a:srgbClr val="F56B72"/>
    <a:srgbClr val="FF9700"/>
    <a:srgbClr val="D8D8CE"/>
    <a:srgbClr val="006FCE"/>
    <a:srgbClr val="AFDBFF"/>
    <a:srgbClr val="97D0FF"/>
    <a:srgbClr val="3BA6FF"/>
    <a:srgbClr val="FAB8BB"/>
    <a:srgbClr val="F5B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7" autoAdjust="0"/>
    <p:restoredTop sz="96353" autoAdjust="0"/>
  </p:normalViewPr>
  <p:slideViewPr>
    <p:cSldViewPr snapToGrid="0">
      <p:cViewPr varScale="1">
        <p:scale>
          <a:sx n="81" d="100"/>
          <a:sy n="81" d="100"/>
        </p:scale>
        <p:origin x="610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144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45928975887059"/>
          <c:y val="0.12236385597677803"/>
          <c:w val="0.86990093861957807"/>
          <c:h val="0.734577073900936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</c:v>
                </c:pt>
              </c:strCache>
            </c:strRef>
          </c:tx>
          <c:spPr>
            <a:solidFill>
              <a:srgbClr val="006FCE"/>
            </a:solidFill>
            <a:ln>
              <a:solidFill>
                <a:srgbClr val="006FCE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006FCE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3주차</c:v>
                </c:pt>
                <c:pt idx="1">
                  <c:v>4주차</c:v>
                </c:pt>
                <c:pt idx="2">
                  <c:v>5주차</c:v>
                </c:pt>
                <c:pt idx="3">
                  <c:v>6주차</c:v>
                </c:pt>
                <c:pt idx="4">
                  <c:v>7주차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299</c:v>
                </c:pt>
                <c:pt idx="1">
                  <c:v>531</c:v>
                </c:pt>
                <c:pt idx="2">
                  <c:v>360</c:v>
                </c:pt>
                <c:pt idx="3">
                  <c:v>531</c:v>
                </c:pt>
                <c:pt idx="4">
                  <c:v>2232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51-41F4-9A1E-22D9DEF1FEA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Damaged</c:v>
                </c:pt>
              </c:strCache>
            </c:strRef>
          </c:tx>
          <c:spPr>
            <a:solidFill>
              <a:srgbClr val="EF151E"/>
            </a:solidFill>
            <a:ln>
              <a:solidFill>
                <a:srgbClr val="EF151E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rgbClr val="EF151E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3주차</c:v>
                </c:pt>
                <c:pt idx="1">
                  <c:v>4주차</c:v>
                </c:pt>
                <c:pt idx="2">
                  <c:v>5주차</c:v>
                </c:pt>
                <c:pt idx="3">
                  <c:v>6주차</c:v>
                </c:pt>
                <c:pt idx="4">
                  <c:v>7주차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277</c:v>
                </c:pt>
                <c:pt idx="1">
                  <c:v>349</c:v>
                </c:pt>
                <c:pt idx="2">
                  <c:v>163</c:v>
                </c:pt>
                <c:pt idx="3">
                  <c:v>543</c:v>
                </c:pt>
                <c:pt idx="4">
                  <c:v>2272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51-41F4-9A1E-22D9DEF1FEA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97408687"/>
        <c:axId val="197412015"/>
      </c:barChart>
      <c:catAx>
        <c:axId val="197408687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412015"/>
        <c:crosses val="autoZero"/>
        <c:auto val="1"/>
        <c:lblAlgn val="ctr"/>
        <c:lblOffset val="100"/>
        <c:noMultiLvlLbl val="0"/>
      </c:catAx>
      <c:valAx>
        <c:axId val="197412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t" anchorCtr="0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 sz="1600" b="1" dirty="0"/>
                  <a:t>사진의 숫자</a:t>
                </a:r>
              </a:p>
            </c:rich>
          </c:tx>
          <c:layout>
            <c:manualLayout>
              <c:xMode val="edge"/>
              <c:yMode val="edge"/>
              <c:x val="1.3852351253184646E-2"/>
              <c:y val="0.364987207415056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t" anchorCtr="0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74086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767C2-D92C-497A-A65B-DD262F4DAF2D}" type="datetimeFigureOut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791E9ED-22EA-4DBC-AA2F-7CA36DFB5B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55AF9-E19F-43B3-BDB6-95DDB0D92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381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합계쓰기</a:t>
            </a:r>
            <a:r>
              <a:rPr lang="en-US" altLang="ko-KR" dirty="0"/>
              <a:t>(</a:t>
            </a:r>
            <a:r>
              <a:rPr lang="ko-KR" altLang="en-US" dirty="0"/>
              <a:t>트리처럼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12170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91BB6330-7D57-4CCC-AA02-8618645D019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800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B6330-7D57-4CCC-AA02-8618645D019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481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B6330-7D57-4CCC-AA02-8618645D019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573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B6330-7D57-4CCC-AA02-8618645D019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848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6FCE"/>
                </a:solidFill>
              </a:rPr>
              <a:t>CNN</a:t>
            </a:r>
            <a:r>
              <a:rPr lang="ko-KR" altLang="en-US" dirty="0">
                <a:solidFill>
                  <a:srgbClr val="006FCE"/>
                </a:solidFill>
              </a:rPr>
              <a:t>의 원리</a:t>
            </a:r>
            <a:r>
              <a:rPr lang="en-US" altLang="ko-KR" dirty="0">
                <a:solidFill>
                  <a:srgbClr val="006FCE"/>
                </a:solidFill>
              </a:rPr>
              <a:t>, </a:t>
            </a:r>
            <a:r>
              <a:rPr lang="ko-KR" altLang="en-US" dirty="0">
                <a:solidFill>
                  <a:srgbClr val="006FCE"/>
                </a:solidFill>
              </a:rPr>
              <a:t>한 모델을 바탕으로 설명하는 것은 좋음</a:t>
            </a:r>
            <a:endParaRPr lang="en-US" altLang="ko-KR" dirty="0">
              <a:solidFill>
                <a:srgbClr val="006FCE"/>
              </a:solidFill>
            </a:endParaRPr>
          </a:p>
          <a:p>
            <a:endParaRPr lang="en-US" altLang="ko-KR" dirty="0">
              <a:solidFill>
                <a:srgbClr val="006FCE"/>
              </a:solidFill>
            </a:endParaRPr>
          </a:p>
          <a:p>
            <a:r>
              <a:rPr lang="ko-KR" altLang="en-US" dirty="0">
                <a:solidFill>
                  <a:srgbClr val="006FCE"/>
                </a:solidFill>
              </a:rPr>
              <a:t>모델이 복잡하면 늘 </a:t>
            </a:r>
            <a:r>
              <a:rPr lang="ko-KR" altLang="en-US" dirty="0" err="1">
                <a:solidFill>
                  <a:srgbClr val="006FCE"/>
                </a:solidFill>
              </a:rPr>
              <a:t>좋을까라는</a:t>
            </a:r>
            <a:r>
              <a:rPr lang="ko-KR" altLang="en-US" dirty="0">
                <a:solidFill>
                  <a:srgbClr val="006FCE"/>
                </a:solidFill>
              </a:rPr>
              <a:t>  고민</a:t>
            </a:r>
            <a:r>
              <a:rPr lang="en-US" altLang="ko-KR" dirty="0">
                <a:solidFill>
                  <a:srgbClr val="006FCE"/>
                </a:solidFill>
              </a:rPr>
              <a:t>(</a:t>
            </a:r>
            <a:r>
              <a:rPr lang="ko-KR" altLang="en-US" dirty="0">
                <a:solidFill>
                  <a:srgbClr val="006FCE"/>
                </a:solidFill>
              </a:rPr>
              <a:t>문제를 가졌는데</a:t>
            </a:r>
            <a:r>
              <a:rPr lang="en-US" altLang="ko-KR" dirty="0">
                <a:solidFill>
                  <a:srgbClr val="006FCE"/>
                </a:solidFill>
              </a:rPr>
              <a:t>, </a:t>
            </a:r>
          </a:p>
          <a:p>
            <a:r>
              <a:rPr lang="ko-KR" altLang="en-US" dirty="0">
                <a:solidFill>
                  <a:srgbClr val="006FCE"/>
                </a:solidFill>
              </a:rPr>
              <a:t>경향을 보였다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12170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91BB6330-7D57-4CCC-AA02-8618645D019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95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성질 묶기 </a:t>
            </a:r>
            <a:r>
              <a:rPr lang="en-US" altLang="ko-KR" dirty="0"/>
              <a:t>&gt;&gt;&gt;&gt; </a:t>
            </a:r>
            <a:r>
              <a:rPr lang="ko-KR" altLang="en-US" dirty="0"/>
              <a:t>강사님께 물어보기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12170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91BB6330-7D57-4CCC-AA02-8618645D01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44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성질 묶기 </a:t>
            </a:r>
            <a:r>
              <a:rPr lang="en-US" altLang="ko-KR" dirty="0"/>
              <a:t>&gt;&gt;&gt;&gt; </a:t>
            </a:r>
            <a:r>
              <a:rPr lang="ko-KR" altLang="en-US" dirty="0"/>
              <a:t>강사님께 물어보기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1217084" y="6513910"/>
            <a:ext cx="3962400" cy="344090"/>
          </a:xfrm>
          <a:prstGeom prst="rect">
            <a:avLst/>
          </a:prstGeom>
        </p:spPr>
        <p:txBody>
          <a:bodyPr/>
          <a:lstStyle/>
          <a:p>
            <a:fld id="{91BB6330-7D57-4CCC-AA02-8618645D019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628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비전분야의 올림픽이라 불리는 이미지 인식대회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ILSVRC 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우승 결과이다 토론토 대학에서 박사과정을 밟고있는 알렉스와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제프리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힌튼 교수님이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알렉스넷을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선보였고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에러가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 라는 큰 차이를 내며 우승했다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오른쪽 사진은 이미지넷 대회 우승 결과들이다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 대회에서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내며 우승했는데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다음년도인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찍으며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 차이를 내면서 사람들이 열광을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하게되며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이때부터 본격적으로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시대가 열리게 되었다고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B6330-7D57-4CCC-AA02-8618645D019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878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B6330-7D57-4CCC-AA02-8618645D019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05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B6330-7D57-4CCC-AA02-8618645D019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38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B6330-7D57-4CCC-AA02-8618645D019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545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비전분야의 올림픽이라 불리는 이미지 인식대회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ILSVRC 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우승 결과이다 토론토 대학에서 박사과정을 밟고있는 알렉스와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제프리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힌튼 교수님이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알렉스넷을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선보였고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등과 에러가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 라는 큰 차이를 내며 우승했다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오른쪽 사진은 이미지넷 대회 우승 결과들이다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 대회에서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svm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75%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정도의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accuracy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내며 우승했는데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다음년도인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년도에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찍으며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정도 차이를 내면서 사람들이 열광을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하게되며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이때부터 본격적으로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시대가 열리게 되었다고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할수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BB6330-7D57-4CCC-AA02-8618645D019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79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텍스트, 하늘, 실외, 보트이(가) 표시된 사진&#10;&#10;자동 생성된 설명">
            <a:extLst>
              <a:ext uri="{FF2B5EF4-FFF2-40B4-BE49-F238E27FC236}">
                <a16:creationId xmlns:a16="http://schemas.microsoft.com/office/drawing/2014/main" id="{45110E4B-E11E-4F4E-AAAF-D2279E535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2" b="38127"/>
          <a:stretch/>
        </p:blipFill>
        <p:spPr>
          <a:xfrm>
            <a:off x="-1" y="-1"/>
            <a:ext cx="12192002" cy="3867094"/>
          </a:xfrm>
          <a:custGeom>
            <a:avLst/>
            <a:gdLst>
              <a:gd name="connsiteX0" fmla="*/ 0 w 12192002"/>
              <a:gd name="connsiteY0" fmla="*/ 0 h 3867094"/>
              <a:gd name="connsiteX1" fmla="*/ 12192002 w 12192002"/>
              <a:gd name="connsiteY1" fmla="*/ 0 h 3867094"/>
              <a:gd name="connsiteX2" fmla="*/ 12192002 w 12192002"/>
              <a:gd name="connsiteY2" fmla="*/ 2386414 h 3867094"/>
              <a:gd name="connsiteX3" fmla="*/ 12126230 w 12192002"/>
              <a:gd name="connsiteY3" fmla="*/ 2433262 h 3867094"/>
              <a:gd name="connsiteX4" fmla="*/ 5907315 w 12192002"/>
              <a:gd name="connsiteY4" fmla="*/ 3867094 h 3867094"/>
              <a:gd name="connsiteX5" fmla="*/ 80279 w 12192002"/>
              <a:gd name="connsiteY5" fmla="*/ 2670851 h 3867094"/>
              <a:gd name="connsiteX6" fmla="*/ 0 w 12192002"/>
              <a:gd name="connsiteY6" fmla="*/ 2624617 h 386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2" h="3867094">
                <a:moveTo>
                  <a:pt x="0" y="0"/>
                </a:moveTo>
                <a:lnTo>
                  <a:pt x="12192002" y="0"/>
                </a:lnTo>
                <a:lnTo>
                  <a:pt x="12192002" y="2386414"/>
                </a:lnTo>
                <a:lnTo>
                  <a:pt x="12126230" y="2433262"/>
                </a:lnTo>
                <a:cubicBezTo>
                  <a:pt x="10850874" y="3292878"/>
                  <a:pt x="8542831" y="3867094"/>
                  <a:pt x="5907315" y="3867094"/>
                </a:cubicBezTo>
                <a:cubicBezTo>
                  <a:pt x="3522800" y="3867094"/>
                  <a:pt x="1406354" y="3397044"/>
                  <a:pt x="80279" y="2670851"/>
                </a:cubicBezTo>
                <a:lnTo>
                  <a:pt x="0" y="2624617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3C634E-CC3F-49C3-98AF-1F6ED57BE3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6519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91FF78-D951-4ACA-B9C5-65DADD0C06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8641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174A10-2F6F-4587-BD6F-BCE33B7F8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1E9E-C377-4139-A4EF-119C7E2D2943}" type="datetime1">
              <a:rPr lang="ko-KR" altLang="en-US" smtClean="0"/>
              <a:t>2021-11-04</a:t>
            </a:fld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2FC86A-3DD9-4EE2-B91C-88FB4C9D74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97"/>
          <a:stretch/>
        </p:blipFill>
        <p:spPr>
          <a:xfrm>
            <a:off x="185785" y="136525"/>
            <a:ext cx="861619" cy="698218"/>
          </a:xfrm>
          <a:prstGeom prst="rect">
            <a:avLst/>
          </a:prstGeom>
        </p:spPr>
      </p:pic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2CE50EF8-AAF6-4B83-BFF3-B61FFBE583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91541406"/>
              </p:ext>
            </p:extLst>
          </p:nvPr>
        </p:nvGraphicFramePr>
        <p:xfrm>
          <a:off x="1524000" y="3969935"/>
          <a:ext cx="9144000" cy="11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7119537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17502333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5916232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51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49336"/>
                  </a:ext>
                </a:extLst>
              </a:tr>
            </a:tbl>
          </a:graphicData>
        </a:graphic>
      </p:graphicFrame>
      <p:sp>
        <p:nvSpPr>
          <p:cNvPr id="13" name="슬라이드 번호 개체 틀 5">
            <a:extLst>
              <a:ext uri="{FF2B5EF4-FFF2-40B4-BE49-F238E27FC236}">
                <a16:creationId xmlns:a16="http://schemas.microsoft.com/office/drawing/2014/main" id="{7175D935-583B-4CCB-83FE-BF433FD8DA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543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AFCAF-7BF0-453E-B701-09746384E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492AE1-4DD1-41CC-8EE7-0B42184E6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8CC455-FF0E-42A8-A772-A01A6DF02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FD5CBA-755A-4B16-AA59-9DAE2CB6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FFE02-1D70-42E7-959B-27440B1D0870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C103BC5-E70A-4B0D-AF59-ACE78FFBC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5068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4B99E-A6EF-4802-B060-D4ACF4B5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A46F2B-8237-4167-976A-444C20E7F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37603-AF06-4854-8117-30092774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FD60B-8F86-4530-B89F-C37693350A01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7C85E2E-4337-47DE-8BBB-A0CF7FDE2D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995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F998D3-6095-42CC-8E81-104749C3DD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88E78B-6707-4956-BB7D-C61A93AF6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45E3A1-2E63-4ECD-9474-1B8E4E3A5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01F95-5B00-4AC2-864D-8F0B15C40445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FC9E33B-EF06-42DA-A0BC-8B6CAE63D0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478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0FDF9-A1E7-4E08-8E51-461AC475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2F7912-044E-4452-BAF0-F8A144A4B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3BFED-A46C-440E-8CDE-E80FF1F7A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41568-8163-4C94-B6E8-2E21E6A1DBC8}" type="datetime1">
              <a:rPr lang="ko-KR" altLang="en-US" smtClean="0"/>
              <a:t>2021-11-04</a:t>
            </a:fld>
            <a:endParaRPr lang="ko-KR" altLang="en-US"/>
          </a:p>
        </p:txBody>
      </p:sp>
      <p:graphicFrame>
        <p:nvGraphicFramePr>
          <p:cNvPr id="7" name="표 32">
            <a:extLst>
              <a:ext uri="{FF2B5EF4-FFF2-40B4-BE49-F238E27FC236}">
                <a16:creationId xmlns:a16="http://schemas.microsoft.com/office/drawing/2014/main" id="{6E030C1B-EB1F-483D-8885-6C83C863E8A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07377305"/>
              </p:ext>
            </p:extLst>
          </p:nvPr>
        </p:nvGraphicFramePr>
        <p:xfrm>
          <a:off x="0" y="6749468"/>
          <a:ext cx="12192000" cy="11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27119537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7502333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916232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51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49336"/>
                  </a:ext>
                </a:extLst>
              </a:tr>
            </a:tbl>
          </a:graphicData>
        </a:graphic>
      </p:graphicFrame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C500F751-FDAF-4D3D-88D3-CDF3DD465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03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34AF9-E0D7-4A22-9CE3-449D8E81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AED1BB-75C0-4365-AEAD-8CCC1DEE1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D2856A-A9CE-4037-AEDF-6C84B2F0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2B91-86E0-4C0B-A67F-7ABA013366A1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2170D5CD-0A1B-404C-B324-354C499EB2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71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C7D3-9E2C-4FDC-A2EC-84626D751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5D0DD5-18E2-4B73-9A99-A2E610286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6C6668-96E2-4CAE-972F-A972CA4FF9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98B316-FA10-4611-BDD6-E15651FA0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A06C-8699-434C-B8CE-EDC43CE18897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58075C82-212A-4B00-A1B7-9E5CBF863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153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E84CD-CC61-4E02-B42F-9BF2DD91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BDF0E6-ED4A-4880-8E52-707927E7B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4A1BE8-C934-4BF7-B023-60AB343C2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9EBA52-331F-4AFE-92F2-F4AD9367C7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F50090-1494-4587-B38B-DD266940EC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2EA7BB-2255-4343-B0F7-CB6C3FD2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2ADC7-1713-41E4-8A87-1DCFF971DEE1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7E98EDB9-DA38-46CF-BD42-A1A915A165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8775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D1868-4372-4264-AF4E-FAF098B4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63267C-85BA-4F85-8541-B0C08709D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79D9E-886A-4AFE-9AAD-19BCB353196E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BC63F96-15BC-43F3-A07B-0AB807DCE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443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7A5901-78AA-4136-8599-D53177BE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EC09E-FCC2-4A2C-B7DB-C8450F16BE51}" type="datetime1">
              <a:rPr lang="ko-KR" altLang="en-US" smtClean="0"/>
              <a:t>2021-11-04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38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7A5901-78AA-4136-8599-D53177BE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0D22-C827-4BC4-B6C1-487AD8939F37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580573-DA4C-4AA0-9F74-C143E286E502}"/>
              </a:ext>
            </a:extLst>
          </p:cNvPr>
          <p:cNvSpPr/>
          <p:nvPr userDrawn="1"/>
        </p:nvSpPr>
        <p:spPr>
          <a:xfrm>
            <a:off x="-251926" y="-223936"/>
            <a:ext cx="5094514" cy="7623111"/>
          </a:xfrm>
          <a:prstGeom prst="rect">
            <a:avLst/>
          </a:prstGeom>
          <a:solidFill>
            <a:srgbClr val="EF151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F5988089-FE14-44E2-A452-0FD61722D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97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370D9-3646-42B7-84C1-EAD31DAD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A771C-C12D-40B0-9439-0228EA323A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2A7CC7-BFFA-4348-9134-17C56C207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C509AB-DBC4-4A04-9F05-8A46CFF4A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13708-E2F1-49D4-8478-A4E4894455E6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FCC8ED4E-D358-4C30-9FDD-C91B64AE9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/38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48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4794954B-58A7-4FCE-B25A-22F4365D2A7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78" y="0"/>
            <a:ext cx="12225678" cy="6858000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B5FBA8-4FD7-4AD2-B32B-08F81EE37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0F1E53-056F-47FF-9451-64EACB19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71ED2-6F66-4B57-BF52-9E2E737FF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C67A7E61-C01A-4A27-8224-E0D60B86916D}" type="datetime1">
              <a:rPr lang="ko-KR" altLang="en-US" smtClean="0"/>
              <a:t>2021-11-04</a:t>
            </a:fld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F46D0D-0B96-4BA5-AD41-561CF782D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361776"/>
            <a:ext cx="705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defRPr>
            </a:lvl1pPr>
          </a:lstStyle>
          <a:p>
            <a:fld id="{EC2F119E-7923-4E4E-B001-198FD25A94A2}" type="slidenum">
              <a:rPr lang="ko-KR" altLang="en-US" smtClean="0"/>
              <a:pPr/>
              <a:t>‹#›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72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CJ ONLYONE Bold" panose="02020603020101020101" pitchFamily="18" charset="-127"/>
          <a:ea typeface="CJ ONLYONE Bold" panose="02020603020101020101" pitchFamily="18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Tx/>
        <a:buNone/>
        <a:defRPr sz="24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tx1"/>
          </a:solidFill>
          <a:latin typeface="KoPub돋움체 Medium" panose="00000600000000000000" pitchFamily="2" charset="-127"/>
          <a:ea typeface="KoPub돋움체 Medium" panose="00000600000000000000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30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0.png"/><Relationship Id="rId18" Type="http://schemas.openxmlformats.org/officeDocument/2006/relationships/image" Target="../media/image43.png"/><Relationship Id="rId3" Type="http://schemas.openxmlformats.org/officeDocument/2006/relationships/image" Target="../media/image38.png"/><Relationship Id="rId21" Type="http://schemas.openxmlformats.org/officeDocument/2006/relationships/image" Target="../media/image46.png"/><Relationship Id="rId17" Type="http://schemas.openxmlformats.org/officeDocument/2006/relationships/image" Target="../media/image42.png"/><Relationship Id="rId25" Type="http://schemas.openxmlformats.org/officeDocument/2006/relationships/image" Target="../media/image29.svg"/><Relationship Id="rId2" Type="http://schemas.openxmlformats.org/officeDocument/2006/relationships/image" Target="../media/image3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48.png"/><Relationship Id="rId15" Type="http://schemas.openxmlformats.org/officeDocument/2006/relationships/image" Target="../media/image40.png"/><Relationship Id="rId23" Type="http://schemas.openxmlformats.org/officeDocument/2006/relationships/image" Target="../media/image30.svg"/><Relationship Id="rId19" Type="http://schemas.openxmlformats.org/officeDocument/2006/relationships/image" Target="../media/image44.png"/><Relationship Id="rId14" Type="http://schemas.openxmlformats.org/officeDocument/2006/relationships/image" Target="../media/image39.png"/><Relationship Id="rId2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0504F4-C0DE-4138-832E-2652CED98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46238"/>
            <a:ext cx="9144000" cy="2387600"/>
          </a:xfrm>
        </p:spPr>
        <p:txBody>
          <a:bodyPr>
            <a:normAutofit/>
          </a:bodyPr>
          <a:lstStyle/>
          <a:p>
            <a:br>
              <a:rPr lang="en-US" altLang="ko-KR" dirty="0"/>
            </a:br>
            <a:r>
              <a:rPr lang="ko-KR" altLang="en-US" dirty="0"/>
              <a:t>프로젝트 최종보고회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758997-AAE7-4B34-836C-F94489D38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4963"/>
            <a:ext cx="9144000" cy="465137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파손된 컨테이너 판별예측 프로젝트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EDDC-FFC9-4CF5-BEA6-F3A9334B0171}"/>
              </a:ext>
            </a:extLst>
          </p:cNvPr>
          <p:cNvSpPr txBox="1"/>
          <p:nvPr/>
        </p:nvSpPr>
        <p:spPr>
          <a:xfrm>
            <a:off x="989901" y="357908"/>
            <a:ext cx="7299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 err="1">
                <a:latin typeface="+mj-ea"/>
                <a:ea typeface="+mj-ea"/>
              </a:rPr>
              <a:t>올리브네트웍스</a:t>
            </a:r>
            <a:r>
              <a:rPr lang="ko-KR" altLang="en-US" b="1" dirty="0">
                <a:latin typeface="+mj-ea"/>
                <a:ea typeface="+mj-ea"/>
              </a:rPr>
              <a:t> 해운 </a:t>
            </a:r>
            <a:r>
              <a:rPr lang="en-US" altLang="ko-KR" b="1" dirty="0">
                <a:latin typeface="+mj-ea"/>
                <a:ea typeface="+mj-ea"/>
              </a:rPr>
              <a:t>·</a:t>
            </a:r>
            <a:r>
              <a:rPr lang="ko-KR" altLang="en-US" b="1" dirty="0">
                <a:latin typeface="+mj-ea"/>
                <a:ea typeface="+mj-ea"/>
              </a:rPr>
              <a:t>항만물류분야 인공지능 </a:t>
            </a:r>
            <a:r>
              <a:rPr lang="ko-KR" altLang="en-US" b="1" dirty="0" err="1">
                <a:latin typeface="+mj-ea"/>
                <a:ea typeface="+mj-ea"/>
              </a:rPr>
              <a:t>지역특화과정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5807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1" y="448288"/>
            <a:ext cx="9905996" cy="89750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데이터 수집</a:t>
            </a:r>
            <a:r>
              <a:rPr lang="en-US" altLang="ko-KR" sz="2000" dirty="0"/>
              <a:t>(Scraping)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BD3246-E22F-4E50-90A3-0A9CAAFB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61" y="1439175"/>
            <a:ext cx="10582275" cy="4744403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006FCE"/>
                </a:solidFill>
              </a:rPr>
              <a:t>수집 데이터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b="1" dirty="0"/>
              <a:t>정상 및 파손 컨테이너 이미지</a:t>
            </a:r>
            <a:endParaRPr lang="en-US" altLang="ko-KR" sz="2000" b="1" dirty="0"/>
          </a:p>
          <a:p>
            <a:r>
              <a:rPr lang="en-US" altLang="ko-KR" sz="2000" dirty="0"/>
              <a:t>                     (</a:t>
            </a:r>
            <a:r>
              <a:rPr lang="ko-KR" altLang="en-US" sz="2000" dirty="0"/>
              <a:t>주요 검색어</a:t>
            </a:r>
            <a:r>
              <a:rPr lang="en-US" altLang="ko-KR" sz="2000" dirty="0"/>
              <a:t>: container, damaged container, cargo, container accident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</a:p>
          <a:p>
            <a:endParaRPr lang="ko-KR" altLang="en-US" sz="2000" dirty="0"/>
          </a:p>
          <a:p>
            <a:r>
              <a:rPr lang="ko-KR" altLang="en-US" sz="2000" b="1" dirty="0">
                <a:solidFill>
                  <a:srgbClr val="006FCE"/>
                </a:solidFill>
              </a:rPr>
              <a:t>방          법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ko-KR" altLang="en-US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dirty="0" err="1"/>
              <a:t>크롤링</a:t>
            </a:r>
            <a:r>
              <a:rPr lang="ko-KR" altLang="en-US" sz="2000" dirty="0"/>
              <a:t> 코드 작성 후</a:t>
            </a:r>
            <a:r>
              <a:rPr lang="en-US" altLang="ko-KR" sz="2000" dirty="0"/>
              <a:t>,</a:t>
            </a:r>
            <a:r>
              <a:rPr lang="ko-KR" altLang="en-US" sz="2000" dirty="0"/>
              <a:t> 각 검색 플랫폼의 </a:t>
            </a:r>
            <a:r>
              <a:rPr lang="en-US" altLang="ko-KR" sz="2000" dirty="0"/>
              <a:t>html </a:t>
            </a:r>
            <a:r>
              <a:rPr lang="ko-KR" altLang="en-US" sz="2000" dirty="0"/>
              <a:t>태그를 확인</a:t>
            </a:r>
            <a:r>
              <a:rPr lang="en-US" altLang="ko-KR" sz="2000" dirty="0"/>
              <a:t>·</a:t>
            </a:r>
            <a:r>
              <a:rPr lang="ko-KR" altLang="en-US" sz="2000" dirty="0"/>
              <a:t>수정하여 </a:t>
            </a:r>
            <a:r>
              <a:rPr lang="ko-KR" altLang="en-US" sz="2000" dirty="0" err="1"/>
              <a:t>스크래핑을</a:t>
            </a:r>
            <a:r>
              <a:rPr lang="ko-KR" altLang="en-US" sz="2000" dirty="0"/>
              <a:t> 수행</a:t>
            </a:r>
            <a:endParaRPr lang="en-US" altLang="ko-KR" sz="2000" dirty="0"/>
          </a:p>
          <a:p>
            <a:r>
              <a:rPr lang="en-US" altLang="ko-KR" sz="2000" dirty="0"/>
              <a:t>                     </a:t>
            </a:r>
            <a:r>
              <a:rPr lang="ko-KR" altLang="en-US" sz="2000" dirty="0"/>
              <a:t>보안 문제로 </a:t>
            </a:r>
            <a:r>
              <a:rPr lang="ko-KR" altLang="en-US" sz="2000" dirty="0" err="1"/>
              <a:t>스크래핑이</a:t>
            </a:r>
            <a:r>
              <a:rPr lang="ko-KR" altLang="en-US" sz="2000" dirty="0"/>
              <a:t> 불가능한 경우</a:t>
            </a:r>
            <a:r>
              <a:rPr lang="en-US" altLang="ko-KR" sz="2000" dirty="0"/>
              <a:t>,</a:t>
            </a:r>
            <a:r>
              <a:rPr lang="ko-KR" altLang="en-US" sz="2000" dirty="0"/>
              <a:t> 직접 다운로드하여 이미지 데이터 수집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b="1" dirty="0">
                <a:solidFill>
                  <a:srgbClr val="006FCE"/>
                </a:solidFill>
              </a:rPr>
              <a:t>검색 플랫폼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dirty="0"/>
              <a:t>한국 검색엔진</a:t>
            </a:r>
            <a:r>
              <a:rPr lang="en-US" altLang="ko-KR" sz="2000" dirty="0"/>
              <a:t>: </a:t>
            </a:r>
            <a:r>
              <a:rPr lang="ko-KR" altLang="en-US" sz="2000" dirty="0"/>
              <a:t>네이버</a:t>
            </a:r>
            <a:r>
              <a:rPr lang="en-US" altLang="ko-KR" sz="2000" dirty="0"/>
              <a:t>, </a:t>
            </a:r>
            <a:r>
              <a:rPr lang="ko-KR" altLang="en-US" sz="2000" dirty="0"/>
              <a:t>다음</a:t>
            </a:r>
            <a:r>
              <a:rPr lang="en-US" altLang="ko-KR" sz="2000" dirty="0"/>
              <a:t>, </a:t>
            </a:r>
            <a:r>
              <a:rPr lang="ko-KR" altLang="en-US" sz="2000" dirty="0"/>
              <a:t>나무위키</a:t>
            </a:r>
            <a:r>
              <a:rPr lang="en-US" altLang="ko-KR" sz="2000" dirty="0"/>
              <a:t> </a:t>
            </a:r>
          </a:p>
          <a:p>
            <a:r>
              <a:rPr lang="ko-KR" altLang="en-US" sz="2000" dirty="0"/>
              <a:t>                     외국 검색엔진</a:t>
            </a:r>
            <a:r>
              <a:rPr lang="en-US" altLang="ko-KR" sz="2000" dirty="0"/>
              <a:t>: Google, Yahoo, Bing, Yandex, DuckDuckGo, Baidu …</a:t>
            </a:r>
          </a:p>
          <a:p>
            <a:r>
              <a:rPr lang="en-US" altLang="ko-KR" sz="2000" dirty="0"/>
              <a:t>                     </a:t>
            </a:r>
            <a:r>
              <a:rPr lang="ko-KR" altLang="en-US" sz="2000" dirty="0"/>
              <a:t>외국 이미지 전문 사이트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Unsplash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 err="1"/>
              <a:t>Pexels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Pixabay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>
                <a:solidFill>
                  <a:srgbClr val="006FCE"/>
                </a:solidFill>
              </a:rPr>
              <a:t>수집    결과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en-US" altLang="ko-KR" sz="2000" dirty="0"/>
              <a:t>576</a:t>
            </a:r>
            <a:r>
              <a:rPr lang="ko-KR" altLang="en-US" sz="2000" dirty="0"/>
              <a:t>장 수집</a:t>
            </a:r>
            <a:r>
              <a:rPr lang="en-US" altLang="ko-KR" sz="2000" dirty="0"/>
              <a:t>(</a:t>
            </a:r>
            <a:r>
              <a:rPr lang="ko-KR" altLang="en-US" sz="2000" dirty="0"/>
              <a:t>정상 </a:t>
            </a:r>
            <a:r>
              <a:rPr lang="en-US" altLang="ko-KR" sz="2000" dirty="0"/>
              <a:t>299</a:t>
            </a:r>
            <a:r>
              <a:rPr lang="ko-KR" altLang="en-US" sz="2000" dirty="0"/>
              <a:t>장</a:t>
            </a:r>
            <a:r>
              <a:rPr lang="en-US" altLang="ko-KR" sz="2000" dirty="0"/>
              <a:t>, </a:t>
            </a:r>
            <a:r>
              <a:rPr lang="ko-KR" altLang="en-US" sz="2000" dirty="0"/>
              <a:t>파손 </a:t>
            </a:r>
            <a:r>
              <a:rPr lang="en-US" altLang="ko-KR" sz="2000" dirty="0"/>
              <a:t>277</a:t>
            </a:r>
            <a:r>
              <a:rPr lang="ko-KR" altLang="en-US" sz="2000" dirty="0"/>
              <a:t>장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중복된 사진 제거</a:t>
            </a:r>
            <a:r>
              <a:rPr lang="en-US" altLang="ko-KR" sz="1400" dirty="0"/>
              <a:t>)</a:t>
            </a:r>
            <a:endParaRPr lang="en-US" altLang="ko-KR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FFF4-3064-4322-9E41-E1FC4791CDE3}"/>
              </a:ext>
            </a:extLst>
          </p:cNvPr>
          <p:cNvSpPr txBox="1"/>
          <p:nvPr/>
        </p:nvSpPr>
        <p:spPr>
          <a:xfrm>
            <a:off x="10142106" y="6370346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별첨 자료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 첨부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DD0C47-E040-476B-B1E1-5F699318C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10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226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69072"/>
            <a:ext cx="9905996" cy="89750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배경</a:t>
            </a:r>
            <a:r>
              <a:rPr lang="en-US" altLang="ko-KR" dirty="0"/>
              <a:t> </a:t>
            </a:r>
            <a:r>
              <a:rPr lang="ko-KR" altLang="en-US" dirty="0"/>
              <a:t>제거 작업</a:t>
            </a:r>
            <a:r>
              <a:rPr lang="en-US" altLang="ko-KR" sz="1600" dirty="0"/>
              <a:t>(Cropping)</a:t>
            </a:r>
            <a:endParaRPr lang="ko-KR" altLang="en-US" dirty="0"/>
          </a:p>
        </p:txBody>
      </p:sp>
      <p:pic>
        <p:nvPicPr>
          <p:cNvPr id="11" name="그림 10" descr="텍스트, 전자기기, 디스플레이, 컴퓨터이(가) 표시된 사진&#10;&#10;자동 생성된 설명">
            <a:extLst>
              <a:ext uri="{FF2B5EF4-FFF2-40B4-BE49-F238E27FC236}">
                <a16:creationId xmlns:a16="http://schemas.microsoft.com/office/drawing/2014/main" id="{FE0D30D5-575C-4F7C-804F-56D3EBE04F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3" t="24942" r="38345" b="7183"/>
          <a:stretch/>
        </p:blipFill>
        <p:spPr>
          <a:xfrm>
            <a:off x="2324099" y="3124200"/>
            <a:ext cx="3467100" cy="3447848"/>
          </a:xfrm>
          <a:prstGeom prst="rect">
            <a:avLst/>
          </a:prstGeom>
        </p:spPr>
      </p:pic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8A0F42BE-B9C0-4CB8-A35F-97233404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60" y="1296300"/>
            <a:ext cx="10472740" cy="2164080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006FCE"/>
                </a:solidFill>
              </a:rPr>
              <a:t>목  적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ko-KR" altLang="en-US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dirty="0"/>
              <a:t>인식하고자 하는 객체를 배경으로부터 분리하고</a:t>
            </a:r>
            <a:r>
              <a:rPr lang="en-US" altLang="ko-KR" sz="2000" dirty="0"/>
              <a:t>,</a:t>
            </a:r>
            <a:r>
              <a:rPr lang="ko-KR" altLang="en-US" sz="2000" dirty="0"/>
              <a:t> 컨테이너 객체를 명확히 하여 알고리즘에게</a:t>
            </a:r>
            <a:endParaRPr lang="en-US" altLang="ko-KR" sz="2000" dirty="0"/>
          </a:p>
          <a:p>
            <a:r>
              <a:rPr lang="ko-KR" altLang="en-US" sz="2000" b="1" dirty="0"/>
              <a:t>             </a:t>
            </a:r>
            <a:r>
              <a:rPr lang="ko-KR" altLang="en-US" sz="2000" dirty="0"/>
              <a:t>학습시키기 위하여</a:t>
            </a:r>
            <a:r>
              <a:rPr lang="en-US" altLang="ko-KR" sz="2000" dirty="0"/>
              <a:t> </a:t>
            </a:r>
            <a:r>
              <a:rPr lang="ko-KR" altLang="en-US" sz="2000" dirty="0"/>
              <a:t>객체 주변의 배경을 제거하는 작업</a:t>
            </a:r>
            <a:endParaRPr lang="en-US" altLang="ko-KR" sz="2000" dirty="0">
              <a:solidFill>
                <a:srgbClr val="006FCE"/>
              </a:solidFill>
            </a:endParaRPr>
          </a:p>
          <a:p>
            <a:endParaRPr lang="en-US" altLang="ko-KR" sz="2000" dirty="0">
              <a:solidFill>
                <a:srgbClr val="006FCE"/>
              </a:solidFill>
            </a:endParaRPr>
          </a:p>
          <a:p>
            <a:r>
              <a:rPr lang="ko-KR" altLang="en-US" sz="2000" b="1" dirty="0">
                <a:solidFill>
                  <a:srgbClr val="006FCE"/>
                </a:solidFill>
              </a:rPr>
              <a:t>방  법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ko-KR" altLang="en-US" sz="2000" b="1" dirty="0">
                <a:solidFill>
                  <a:srgbClr val="006FCE"/>
                </a:solidFill>
              </a:rPr>
              <a:t> 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en-US" altLang="ko-KR" sz="2000" dirty="0" err="1"/>
              <a:t>PhotoShop</a:t>
            </a:r>
            <a:r>
              <a:rPr lang="en-US" altLang="ko-KR" sz="2000" dirty="0"/>
              <a:t>, Illustrator, PowerPoint</a:t>
            </a:r>
            <a:r>
              <a:rPr lang="ko-KR" altLang="en-US" sz="2000" dirty="0"/>
              <a:t>의 배경 제거 방법을 활용</a:t>
            </a:r>
            <a:endParaRPr lang="en-US" altLang="ko-KR" sz="2000" dirty="0"/>
          </a:p>
        </p:txBody>
      </p:sp>
      <p:pic>
        <p:nvPicPr>
          <p:cNvPr id="8" name="그림 7" descr="텍스트, 실외, 화물컨테이너이(가) 표시된 사진&#10;&#10;자동 생성된 설명">
            <a:extLst>
              <a:ext uri="{FF2B5EF4-FFF2-40B4-BE49-F238E27FC236}">
                <a16:creationId xmlns:a16="http://schemas.microsoft.com/office/drawing/2014/main" id="{7DE792E6-B654-4788-B5FB-5105EB7064C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900" y="3295650"/>
            <a:ext cx="2705100" cy="2164080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06546E5-6078-4B5E-A596-5D55C09011E9}"/>
              </a:ext>
            </a:extLst>
          </p:cNvPr>
          <p:cNvSpPr/>
          <p:nvPr/>
        </p:nvSpPr>
        <p:spPr>
          <a:xfrm>
            <a:off x="6543675" y="4181474"/>
            <a:ext cx="689189" cy="777875"/>
          </a:xfrm>
          <a:prstGeom prst="rightArrow">
            <a:avLst/>
          </a:prstGeom>
          <a:solidFill>
            <a:srgbClr val="FF9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670825-7024-4C01-9C92-D9FC6ECD6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11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9116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69072"/>
            <a:ext cx="9905996" cy="897503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현장 촬영</a:t>
            </a:r>
            <a:r>
              <a:rPr lang="en-US" altLang="ko-KR" sz="1600" dirty="0"/>
              <a:t>(On-Site Experiment)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BD3246-E22F-4E50-90A3-0A9CAAFB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5" y="1366575"/>
            <a:ext cx="10472740" cy="397102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2000" b="1" dirty="0">
                <a:solidFill>
                  <a:srgbClr val="006FCE"/>
                </a:solidFill>
              </a:rPr>
              <a:t>목       적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ko-KR" altLang="en-US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dirty="0"/>
              <a:t>사진 데이터 추가적인 확보를 위한 </a:t>
            </a:r>
            <a:r>
              <a:rPr lang="en-US" altLang="ko-KR" sz="2000" dirty="0"/>
              <a:t>CFS </a:t>
            </a:r>
            <a:r>
              <a:rPr lang="ko-KR" altLang="en-US" sz="2000" dirty="0"/>
              <a:t>내 장치된 컨테이너 사진 촬영</a:t>
            </a:r>
            <a:endParaRPr lang="en-US" altLang="ko-KR" sz="2000" dirty="0">
              <a:solidFill>
                <a:srgbClr val="006FCE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sz="1100" dirty="0">
              <a:solidFill>
                <a:srgbClr val="006FCE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2000" b="1" dirty="0">
                <a:solidFill>
                  <a:srgbClr val="006FCE"/>
                </a:solidFill>
              </a:rPr>
              <a:t>방문 일시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en-US" altLang="ko-KR" sz="2000" dirty="0"/>
              <a:t>`21. 10. 21(</a:t>
            </a:r>
            <a:r>
              <a:rPr lang="ko-KR" altLang="en-US" sz="2000" dirty="0"/>
              <a:t>수</a:t>
            </a:r>
            <a:r>
              <a:rPr lang="en-US" altLang="ko-KR" sz="2000" dirty="0"/>
              <a:t>) 13:00 ~ 16:00</a:t>
            </a:r>
            <a:endParaRPr lang="en-US" altLang="ko-KR" sz="2000" dirty="0">
              <a:solidFill>
                <a:srgbClr val="006FCE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sz="1100" dirty="0">
              <a:solidFill>
                <a:srgbClr val="006FCE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2000" b="1" dirty="0">
                <a:solidFill>
                  <a:srgbClr val="006FCE"/>
                </a:solidFill>
              </a:rPr>
              <a:t>방문 장소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en-US" altLang="ko-KR" sz="2000" dirty="0"/>
              <a:t>DW</a:t>
            </a:r>
            <a:r>
              <a:rPr lang="ko-KR" altLang="en-US" sz="2000" dirty="0"/>
              <a:t>국제물류센터</a:t>
            </a:r>
            <a:r>
              <a:rPr lang="en-US" altLang="ko-KR" sz="1600" dirty="0"/>
              <a:t>(</a:t>
            </a:r>
            <a:r>
              <a:rPr lang="ko-KR" altLang="en-US" sz="1600" dirty="0"/>
              <a:t>운영팀 </a:t>
            </a:r>
            <a:r>
              <a:rPr lang="ko-KR" altLang="en-US" sz="1600" dirty="0" err="1"/>
              <a:t>이정한</a:t>
            </a:r>
            <a:r>
              <a:rPr lang="ko-KR" altLang="en-US" sz="1600" dirty="0"/>
              <a:t> 과장</a:t>
            </a:r>
            <a:r>
              <a:rPr lang="en-US" altLang="ko-KR" sz="16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2000" dirty="0"/>
              <a:t>                  </a:t>
            </a:r>
            <a:r>
              <a:rPr lang="ko-KR" altLang="en-US" sz="2000" dirty="0" err="1"/>
              <a:t>부산크로스독</a:t>
            </a:r>
            <a:r>
              <a:rPr lang="en-US" altLang="ko-KR" sz="1600" dirty="0"/>
              <a:t>(</a:t>
            </a:r>
            <a:r>
              <a:rPr lang="ko-KR" altLang="en-US" sz="1600" dirty="0"/>
              <a:t>창고관리팀 신태용 부장</a:t>
            </a:r>
            <a:r>
              <a:rPr lang="en-US" altLang="ko-KR" sz="1600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1100" dirty="0"/>
              <a:t>                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2000" b="1" dirty="0">
                <a:solidFill>
                  <a:srgbClr val="006FCE"/>
                </a:solidFill>
              </a:rPr>
              <a:t>활동 결과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dirty="0"/>
              <a:t>정상 컨테이너 사진 약 </a:t>
            </a:r>
            <a:r>
              <a:rPr lang="en-US" altLang="ko-KR" sz="2000" dirty="0"/>
              <a:t>580</a:t>
            </a:r>
            <a:r>
              <a:rPr lang="ko-KR" altLang="en-US" sz="2000" dirty="0"/>
              <a:t>여 장 촬영</a:t>
            </a:r>
            <a:r>
              <a:rPr lang="en-US" altLang="ko-KR" sz="2000" dirty="0"/>
              <a:t>  </a:t>
            </a:r>
          </a:p>
        </p:txBody>
      </p:sp>
      <p:pic>
        <p:nvPicPr>
          <p:cNvPr id="8" name="그림 7" descr="텍스트, 하늘, 실외, 화물컨테이너이(가) 표시된 사진&#10;&#10;자동 생성된 설명">
            <a:extLst>
              <a:ext uri="{FF2B5EF4-FFF2-40B4-BE49-F238E27FC236}">
                <a16:creationId xmlns:a16="http://schemas.microsoft.com/office/drawing/2014/main" id="{3669B525-A0FE-491C-A41E-02308C84ACE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36" y="4358538"/>
            <a:ext cx="3071128" cy="2303346"/>
          </a:xfrm>
          <a:prstGeom prst="rect">
            <a:avLst/>
          </a:prstGeom>
        </p:spPr>
      </p:pic>
      <p:pic>
        <p:nvPicPr>
          <p:cNvPr id="6" name="그림 5" descr="사람이(가) 표시된 사진&#10;&#10;자동 생성된 설명">
            <a:extLst>
              <a:ext uri="{FF2B5EF4-FFF2-40B4-BE49-F238E27FC236}">
                <a16:creationId xmlns:a16="http://schemas.microsoft.com/office/drawing/2014/main" id="{98BB9572-68C2-470E-A2DE-0F2BAAD9FF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4" b="93640" l="6007" r="89753">
                        <a14:foregroundMark x1="12367" y1="75618" x2="12367" y2="75618"/>
                        <a14:foregroundMark x1="21201" y1="83392" x2="21201" y2="83392"/>
                        <a14:foregroundMark x1="12367" y1="89753" x2="12367" y2="89753"/>
                        <a14:foregroundMark x1="9187" y1="92933" x2="12721" y2="92933"/>
                        <a14:foregroundMark x1="17668" y1="91873" x2="21555" y2="91519"/>
                        <a14:foregroundMark x1="25795" y1="91166" x2="30742" y2="91873"/>
                        <a14:foregroundMark x1="33569" y1="92933" x2="37456" y2="93640"/>
                        <a14:foregroundMark x1="6007" y1="37809" x2="6007" y2="37809"/>
                        <a14:foregroundMark x1="7067" y1="43816" x2="7067" y2="43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86912" y="4162424"/>
            <a:ext cx="2695575" cy="2695575"/>
          </a:xfrm>
          <a:prstGeom prst="rect">
            <a:avLst/>
          </a:prstGeom>
        </p:spPr>
      </p:pic>
      <p:pic>
        <p:nvPicPr>
          <p:cNvPr id="10" name="그림 9" descr="텍스트, 실외, 대지, 화물컨테이너이(가) 표시된 사진&#10;&#10;자동 생성된 설명">
            <a:extLst>
              <a:ext uri="{FF2B5EF4-FFF2-40B4-BE49-F238E27FC236}">
                <a16:creationId xmlns:a16="http://schemas.microsoft.com/office/drawing/2014/main" id="{4CE28600-6396-4CCE-A26F-9A1A43A14A9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36" y="4358538"/>
            <a:ext cx="3071128" cy="2303346"/>
          </a:xfrm>
          <a:prstGeom prst="rect">
            <a:avLst/>
          </a:prstGeom>
        </p:spPr>
      </p:pic>
      <p:pic>
        <p:nvPicPr>
          <p:cNvPr id="12" name="그림 11" descr="텍스트, 화물컨테이너, 하늘, 실외이(가) 표시된 사진&#10;&#10;자동 생성된 설명">
            <a:extLst>
              <a:ext uri="{FF2B5EF4-FFF2-40B4-BE49-F238E27FC236}">
                <a16:creationId xmlns:a16="http://schemas.microsoft.com/office/drawing/2014/main" id="{F060F32C-2277-4B6D-8BAA-31F72F77B84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36" y="4358538"/>
            <a:ext cx="3071128" cy="2303346"/>
          </a:xfrm>
          <a:prstGeom prst="rect">
            <a:avLst/>
          </a:prstGeom>
        </p:spPr>
      </p:pic>
      <p:pic>
        <p:nvPicPr>
          <p:cNvPr id="14" name="그림 13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903BCDFC-B7EE-4499-924D-09DEFE7359E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536" y="1935912"/>
            <a:ext cx="3071128" cy="23033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CA0CC7-B0C7-491B-874D-5269BB621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12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494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69072"/>
            <a:ext cx="9905996" cy="89750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증가 작업</a:t>
            </a:r>
            <a:r>
              <a:rPr lang="en-US" altLang="ko-KR" sz="1600" dirty="0"/>
              <a:t>(Augmentation)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BD3246-E22F-4E50-90A3-0A9CAAFB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24" y="1410600"/>
            <a:ext cx="10582275" cy="4744403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006FCE"/>
                </a:solidFill>
              </a:rPr>
              <a:t>목 적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ko-KR" altLang="en-US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dirty="0"/>
              <a:t>사진 데이터의 양이 충분하지 못할 경우</a:t>
            </a:r>
            <a:r>
              <a:rPr lang="en-US" altLang="ko-KR" sz="2000" dirty="0"/>
              <a:t>, </a:t>
            </a:r>
            <a:r>
              <a:rPr lang="ko-KR" altLang="en-US" sz="2000" b="1" dirty="0"/>
              <a:t>기존의 사진을 변형하여 양을 늘리는 작업</a:t>
            </a:r>
            <a:endParaRPr lang="en-US" altLang="ko-KR" sz="2000" b="1" dirty="0"/>
          </a:p>
          <a:p>
            <a:r>
              <a:rPr lang="en-US" altLang="ko-KR" sz="2000" dirty="0">
                <a:solidFill>
                  <a:srgbClr val="006FCE"/>
                </a:solidFill>
              </a:rPr>
              <a:t>            </a:t>
            </a:r>
            <a:r>
              <a:rPr lang="ko-KR" altLang="en-US" sz="2000" dirty="0"/>
              <a:t>사진의 양을 늘려 알고리즘에 학습이 충분히 될 수 있도록 할 때 사용</a:t>
            </a:r>
            <a:endParaRPr lang="en-US" altLang="ko-KR" sz="2000" dirty="0"/>
          </a:p>
          <a:p>
            <a:r>
              <a:rPr lang="ko-KR" altLang="en-US" sz="2000" b="1" dirty="0">
                <a:solidFill>
                  <a:srgbClr val="006FCE"/>
                </a:solidFill>
              </a:rPr>
              <a:t>방 법 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en-US" altLang="ko-KR" sz="2000" dirty="0" err="1"/>
              <a:t>Keras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ImageDataGenerator</a:t>
            </a:r>
            <a:r>
              <a:rPr lang="en-US" altLang="ko-KR" sz="2000" dirty="0"/>
              <a:t> </a:t>
            </a:r>
            <a:r>
              <a:rPr lang="ko-KR" altLang="en-US" sz="2000" dirty="0"/>
              <a:t>함수 사용</a:t>
            </a:r>
            <a:endParaRPr lang="en-US" altLang="ko-KR" sz="20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77E3218-420B-4A48-8870-9AD04DB6D286}"/>
              </a:ext>
            </a:extLst>
          </p:cNvPr>
          <p:cNvGrpSpPr/>
          <p:nvPr/>
        </p:nvGrpSpPr>
        <p:grpSpPr>
          <a:xfrm>
            <a:off x="1199773" y="2667679"/>
            <a:ext cx="10106776" cy="3885229"/>
            <a:chOff x="656198" y="2481311"/>
            <a:chExt cx="10759300" cy="41360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DCFBFFD-D819-43F7-B842-081CF5C79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578" t="27083" r="57110" b="51945"/>
            <a:stretch/>
          </p:blipFill>
          <p:spPr>
            <a:xfrm>
              <a:off x="5113147" y="3828620"/>
              <a:ext cx="1866900" cy="1438276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9CC5D0-508A-4185-8A58-9BAAC6F4A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2734" t="26667" r="41953" b="52361"/>
            <a:stretch/>
          </p:blipFill>
          <p:spPr>
            <a:xfrm>
              <a:off x="2631464" y="2481312"/>
              <a:ext cx="1866900" cy="143827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FD6E3E-5C23-4E78-B078-4B76D42DD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500" t="56250" r="42187" b="22778"/>
            <a:stretch/>
          </p:blipFill>
          <p:spPr>
            <a:xfrm>
              <a:off x="656198" y="2481312"/>
              <a:ext cx="1866901" cy="143827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1A7C30-0D14-421B-98D1-DBCCF0E03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422" t="27083" r="57266" b="51945"/>
            <a:stretch/>
          </p:blipFill>
          <p:spPr>
            <a:xfrm>
              <a:off x="7662653" y="2481311"/>
              <a:ext cx="1866901" cy="143827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3420E0E-B576-4835-9B31-279E06061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8281" t="27083" r="26407" b="51945"/>
            <a:stretch/>
          </p:blipFill>
          <p:spPr>
            <a:xfrm>
              <a:off x="9473594" y="2481311"/>
              <a:ext cx="1866901" cy="143827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8EEE469-E31C-4ACD-AD38-916F63F1EE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2812" t="36944" r="41875" b="42084"/>
            <a:stretch/>
          </p:blipFill>
          <p:spPr>
            <a:xfrm>
              <a:off x="9548596" y="4866473"/>
              <a:ext cx="1866902" cy="143827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FB1456A-CD9E-42C4-A3B7-DF6BF1B4A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2500" t="63333" r="42187" b="15695"/>
            <a:stretch/>
          </p:blipFill>
          <p:spPr>
            <a:xfrm>
              <a:off x="7606693" y="4866473"/>
              <a:ext cx="1866901" cy="1438276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7140897-8A28-45E1-9B3F-0D6586369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2891" t="47932" r="41797" b="31096"/>
            <a:stretch/>
          </p:blipFill>
          <p:spPr>
            <a:xfrm>
              <a:off x="674903" y="4840551"/>
              <a:ext cx="1866902" cy="143827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B75321E-8C47-4A82-8610-D9F0B3B619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578" t="47932" r="57110" b="31096"/>
            <a:stretch/>
          </p:blipFill>
          <p:spPr>
            <a:xfrm>
              <a:off x="2616806" y="4840551"/>
              <a:ext cx="1866902" cy="1438277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538688-E05C-4997-AF88-429B8D7BD169}"/>
                </a:ext>
              </a:extLst>
            </p:cNvPr>
            <p:cNvSpPr txBox="1"/>
            <p:nvPr/>
          </p:nvSpPr>
          <p:spPr>
            <a:xfrm>
              <a:off x="4660307" y="5181492"/>
              <a:ext cx="2871384" cy="360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6FCE"/>
                  </a:solidFill>
                </a:rPr>
                <a:t>Original</a:t>
              </a:r>
            </a:p>
          </p:txBody>
        </p:sp>
        <p:sp>
          <p:nvSpPr>
            <p:cNvPr id="23" name="화살표: 오른쪽 22">
              <a:extLst>
                <a:ext uri="{FF2B5EF4-FFF2-40B4-BE49-F238E27FC236}">
                  <a16:creationId xmlns:a16="http://schemas.microsoft.com/office/drawing/2014/main" id="{49164075-AA12-40BE-AAD3-D380F0B76D61}"/>
                </a:ext>
              </a:extLst>
            </p:cNvPr>
            <p:cNvSpPr/>
            <p:nvPr/>
          </p:nvSpPr>
          <p:spPr>
            <a:xfrm rot="19800000">
              <a:off x="7124595" y="3500489"/>
              <a:ext cx="401465" cy="453126"/>
            </a:xfrm>
            <a:prstGeom prst="rightArrow">
              <a:avLst/>
            </a:prstGeom>
            <a:solidFill>
              <a:srgbClr val="FF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/>
            </a:p>
          </p:txBody>
        </p: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24471D05-3018-44EA-BF72-D73337D28672}"/>
                </a:ext>
              </a:extLst>
            </p:cNvPr>
            <p:cNvSpPr/>
            <p:nvPr/>
          </p:nvSpPr>
          <p:spPr>
            <a:xfrm rot="9000000">
              <a:off x="4570097" y="5006573"/>
              <a:ext cx="401465" cy="453126"/>
            </a:xfrm>
            <a:prstGeom prst="rightArrow">
              <a:avLst/>
            </a:prstGeom>
            <a:solidFill>
              <a:srgbClr val="FF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2E119D0E-9741-416B-BB61-85F63CF4A2D8}"/>
                </a:ext>
              </a:extLst>
            </p:cNvPr>
            <p:cNvSpPr/>
            <p:nvPr/>
          </p:nvSpPr>
          <p:spPr>
            <a:xfrm rot="1800000" flipH="1">
              <a:off x="4516929" y="3499013"/>
              <a:ext cx="401465" cy="453126"/>
            </a:xfrm>
            <a:prstGeom prst="rightArrow">
              <a:avLst/>
            </a:prstGeom>
            <a:solidFill>
              <a:srgbClr val="FF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815ECAF9-40BA-48CA-85F6-F691B4F8BDBE}"/>
                </a:ext>
              </a:extLst>
            </p:cNvPr>
            <p:cNvSpPr/>
            <p:nvPr/>
          </p:nvSpPr>
          <p:spPr>
            <a:xfrm rot="1800000" flipV="1">
              <a:off x="7055528" y="5006572"/>
              <a:ext cx="401465" cy="453126"/>
            </a:xfrm>
            <a:prstGeom prst="rightArrow">
              <a:avLst/>
            </a:prstGeom>
            <a:solidFill>
              <a:srgbClr val="FF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B82EE2-E144-44D4-A334-8C77E6BA9A3C}"/>
                </a:ext>
              </a:extLst>
            </p:cNvPr>
            <p:cNvSpPr txBox="1"/>
            <p:nvPr/>
          </p:nvSpPr>
          <p:spPr>
            <a:xfrm>
              <a:off x="2074461" y="6278828"/>
              <a:ext cx="10846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6FCE"/>
                  </a:solidFill>
                </a:rPr>
                <a:t>Zoom</a:t>
              </a:r>
              <a:endParaRPr lang="ko-KR" altLang="en-US" sz="1600" dirty="0">
                <a:solidFill>
                  <a:srgbClr val="006FCE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3F454D-F996-4B6F-8EED-5B657816E835}"/>
                </a:ext>
              </a:extLst>
            </p:cNvPr>
            <p:cNvSpPr txBox="1"/>
            <p:nvPr/>
          </p:nvSpPr>
          <p:spPr>
            <a:xfrm>
              <a:off x="1557703" y="3936747"/>
              <a:ext cx="21475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6FCE"/>
                  </a:solidFill>
                </a:rPr>
                <a:t>Width, Height</a:t>
              </a:r>
              <a:endParaRPr lang="ko-KR" altLang="en-US" sz="1600" dirty="0">
                <a:solidFill>
                  <a:srgbClr val="006FCE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460355-F572-44EC-8F70-E4A4B2DFB309}"/>
                </a:ext>
              </a:extLst>
            </p:cNvPr>
            <p:cNvSpPr txBox="1"/>
            <p:nvPr/>
          </p:nvSpPr>
          <p:spPr>
            <a:xfrm>
              <a:off x="8580869" y="6278828"/>
              <a:ext cx="20966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6FCE"/>
                  </a:solidFill>
                </a:rPr>
                <a:t>Brightness</a:t>
              </a:r>
              <a:endParaRPr lang="ko-KR" altLang="en-US" sz="1600" dirty="0">
                <a:solidFill>
                  <a:srgbClr val="006FCE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1A47F8D-FBC6-4C45-8985-C2D359B61D1F}"/>
                </a:ext>
              </a:extLst>
            </p:cNvPr>
            <p:cNvSpPr txBox="1"/>
            <p:nvPr/>
          </p:nvSpPr>
          <p:spPr>
            <a:xfrm>
              <a:off x="8501217" y="3902771"/>
              <a:ext cx="20966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6FCE"/>
                  </a:solidFill>
                </a:rPr>
                <a:t>Rotate</a:t>
              </a:r>
              <a:endParaRPr lang="ko-KR" altLang="en-US" sz="1600" dirty="0">
                <a:solidFill>
                  <a:srgbClr val="006FCE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3CE50C-003B-431C-804E-A4BB30B5F5AE}"/>
              </a:ext>
            </a:extLst>
          </p:cNvPr>
          <p:cNvSpPr txBox="1"/>
          <p:nvPr/>
        </p:nvSpPr>
        <p:spPr>
          <a:xfrm>
            <a:off x="10382249" y="6370346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별첨 자료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 첨부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B21787-EBE4-41E1-B689-2ABACADC04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13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030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2" y="469072"/>
            <a:ext cx="9905996" cy="897503"/>
          </a:xfrm>
        </p:spPr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데이터 수집 현황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EFA7F6C-B844-49BF-8B65-131BA37575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4454347"/>
              </p:ext>
            </p:extLst>
          </p:nvPr>
        </p:nvGraphicFramePr>
        <p:xfrm>
          <a:off x="1104512" y="1228075"/>
          <a:ext cx="10097275" cy="45667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4AD58AC-74B2-4618-A7F8-78515CACFD93}"/>
              </a:ext>
            </a:extLst>
          </p:cNvPr>
          <p:cNvSpPr txBox="1"/>
          <p:nvPr/>
        </p:nvSpPr>
        <p:spPr>
          <a:xfrm>
            <a:off x="2327126" y="2674086"/>
            <a:ext cx="15049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데이터 </a:t>
            </a:r>
            <a:r>
              <a:rPr lang="ko-KR" altLang="en-US" sz="1400" b="1" dirty="0" err="1"/>
              <a:t>스크래핑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머신러닝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진행</a:t>
            </a:r>
            <a:endParaRPr lang="en-US" altLang="ko-KR" sz="1400" b="1" dirty="0"/>
          </a:p>
          <a:p>
            <a:pPr algn="ctr"/>
            <a:r>
              <a:rPr lang="en-US" altLang="ko-KR" sz="1400" dirty="0"/>
              <a:t>Acc: </a:t>
            </a:r>
            <a:r>
              <a:rPr lang="en-US" altLang="ko-KR" sz="1400" b="1" dirty="0">
                <a:solidFill>
                  <a:srgbClr val="FF9700"/>
                </a:solidFill>
              </a:rPr>
              <a:t>70% </a:t>
            </a:r>
            <a:r>
              <a:rPr lang="ko-KR" altLang="en-US" sz="1400" b="1" dirty="0">
                <a:solidFill>
                  <a:srgbClr val="FF9700"/>
                </a:solidFill>
              </a:rPr>
              <a:t>초반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061EAE5-D653-45B8-B63C-F8FD459997BC}"/>
              </a:ext>
            </a:extLst>
          </p:cNvPr>
          <p:cNvCxnSpPr>
            <a:cxnSpLocks/>
          </p:cNvCxnSpPr>
          <p:nvPr/>
        </p:nvCxnSpPr>
        <p:spPr>
          <a:xfrm>
            <a:off x="3079601" y="3446087"/>
            <a:ext cx="0" cy="5172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C8B1A9-AAAE-42A1-B294-67C0DC9BA142}"/>
              </a:ext>
            </a:extLst>
          </p:cNvPr>
          <p:cNvSpPr txBox="1"/>
          <p:nvPr/>
        </p:nvSpPr>
        <p:spPr>
          <a:xfrm>
            <a:off x="8635403" y="476878"/>
            <a:ext cx="26860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6</a:t>
            </a:r>
            <a:r>
              <a:rPr lang="ko-KR" altLang="en-US" sz="1400" b="1" dirty="0"/>
              <a:t>주차 데이터의 증가 작업</a:t>
            </a:r>
            <a:endParaRPr lang="en-US" altLang="ko-KR" sz="1400" b="1" dirty="0"/>
          </a:p>
          <a:p>
            <a:pPr algn="ctr"/>
            <a:r>
              <a:rPr lang="en-US" altLang="ko-KR" sz="1400" dirty="0"/>
              <a:t>Acc: </a:t>
            </a:r>
            <a:r>
              <a:rPr lang="en-US" altLang="ko-KR" sz="1400" b="1" dirty="0">
                <a:solidFill>
                  <a:srgbClr val="FF9700"/>
                </a:solidFill>
              </a:rPr>
              <a:t>80% </a:t>
            </a:r>
            <a:r>
              <a:rPr lang="ko-KR" altLang="en-US" sz="1400" b="1" dirty="0">
                <a:solidFill>
                  <a:srgbClr val="FF9700"/>
                </a:solidFill>
              </a:rPr>
              <a:t>후반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780AFA2-865C-487F-A405-6C5BB31A50BF}"/>
              </a:ext>
            </a:extLst>
          </p:cNvPr>
          <p:cNvCxnSpPr>
            <a:cxnSpLocks/>
          </p:cNvCxnSpPr>
          <p:nvPr/>
        </p:nvCxnSpPr>
        <p:spPr>
          <a:xfrm>
            <a:off x="10076543" y="983425"/>
            <a:ext cx="0" cy="4597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4DC4EE1-2688-494A-8AD1-BA0493EB00DF}"/>
              </a:ext>
            </a:extLst>
          </p:cNvPr>
          <p:cNvSpPr txBox="1"/>
          <p:nvPr/>
        </p:nvSpPr>
        <p:spPr>
          <a:xfrm>
            <a:off x="4099740" y="2386149"/>
            <a:ext cx="150495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사진 배경 제거 후 </a:t>
            </a:r>
            <a:r>
              <a:rPr lang="en-US" altLang="ko-KR" sz="1400" b="1" dirty="0"/>
              <a:t>DB </a:t>
            </a:r>
            <a:r>
              <a:rPr lang="ko-KR" altLang="en-US" sz="1400" b="1" dirty="0"/>
              <a:t>추가</a:t>
            </a:r>
            <a:endParaRPr lang="en-US" altLang="ko-KR" sz="1400" b="1" dirty="0"/>
          </a:p>
          <a:p>
            <a:pPr algn="ctr"/>
            <a:r>
              <a:rPr lang="en-US" altLang="ko-KR" sz="1400" dirty="0"/>
              <a:t>Acc</a:t>
            </a:r>
            <a:r>
              <a:rPr lang="en-US" altLang="ko-KR" sz="1400" b="1" dirty="0">
                <a:solidFill>
                  <a:srgbClr val="FF9700"/>
                </a:solidFill>
              </a:rPr>
              <a:t>: 70% </a:t>
            </a:r>
            <a:r>
              <a:rPr lang="ko-KR" altLang="en-US" sz="1400" b="1" dirty="0">
                <a:solidFill>
                  <a:srgbClr val="FF9700"/>
                </a:solidFill>
              </a:rPr>
              <a:t>후반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BE52605-93DA-4C8A-9219-A3C9A8BC6BC0}"/>
              </a:ext>
            </a:extLst>
          </p:cNvPr>
          <p:cNvCxnSpPr>
            <a:cxnSpLocks/>
          </p:cNvCxnSpPr>
          <p:nvPr/>
        </p:nvCxnSpPr>
        <p:spPr>
          <a:xfrm>
            <a:off x="4857365" y="3140003"/>
            <a:ext cx="0" cy="650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359333-5FC7-4854-A8F4-6BAEC50A92F3}"/>
              </a:ext>
            </a:extLst>
          </p:cNvPr>
          <p:cNvSpPr txBox="1"/>
          <p:nvPr/>
        </p:nvSpPr>
        <p:spPr>
          <a:xfrm>
            <a:off x="2746294" y="397931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(576)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AB624C-3BC9-4540-9D99-7645B65C1FB6}"/>
              </a:ext>
            </a:extLst>
          </p:cNvPr>
          <p:cNvSpPr txBox="1"/>
          <p:nvPr/>
        </p:nvSpPr>
        <p:spPr>
          <a:xfrm>
            <a:off x="9657198" y="14096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(4504)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2A3E0-F88B-4DA2-B2EA-5C541BD5995B}"/>
              </a:ext>
            </a:extLst>
          </p:cNvPr>
          <p:cNvSpPr txBox="1"/>
          <p:nvPr/>
        </p:nvSpPr>
        <p:spPr>
          <a:xfrm>
            <a:off x="2171613" y="5794783"/>
            <a:ext cx="6596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1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주차는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스크래핑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코드 작성 및 작동여부 확인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2,3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주차부터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스크래핑을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수행하여 데이터를 확정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120FD-74DB-461A-900F-2E7780159845}"/>
              </a:ext>
            </a:extLst>
          </p:cNvPr>
          <p:cNvSpPr txBox="1"/>
          <p:nvPr/>
        </p:nvSpPr>
        <p:spPr>
          <a:xfrm>
            <a:off x="4496989" y="377229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(860)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1E449A-C442-4546-ABAD-B9357A222A94}"/>
              </a:ext>
            </a:extLst>
          </p:cNvPr>
          <p:cNvSpPr txBox="1"/>
          <p:nvPr/>
        </p:nvSpPr>
        <p:spPr>
          <a:xfrm>
            <a:off x="5671804" y="2586451"/>
            <a:ext cx="188827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통일된 </a:t>
            </a:r>
            <a:r>
              <a:rPr lang="en-US" altLang="ko-KR" sz="1400" b="1" dirty="0"/>
              <a:t>DB </a:t>
            </a:r>
            <a:r>
              <a:rPr lang="ko-KR" altLang="en-US" sz="1400" b="1" dirty="0"/>
              <a:t>구축을 위해</a:t>
            </a:r>
            <a:endParaRPr lang="en-US" altLang="ko-KR" sz="1400" b="1" dirty="0"/>
          </a:p>
          <a:p>
            <a:pPr algn="ctr"/>
            <a:r>
              <a:rPr lang="ko-KR" altLang="en-US" sz="1400" b="1" dirty="0" err="1"/>
              <a:t>대각면</a:t>
            </a:r>
            <a:r>
              <a:rPr lang="ko-KR" altLang="en-US" sz="1400" b="1" dirty="0"/>
              <a:t> 구도 사진만 선별</a:t>
            </a:r>
            <a:endParaRPr lang="en-US" altLang="ko-KR" sz="1400" b="1" dirty="0"/>
          </a:p>
          <a:p>
            <a:pPr algn="ctr"/>
            <a:r>
              <a:rPr lang="en-US" altLang="ko-KR" sz="1400" dirty="0"/>
              <a:t>Acc: </a:t>
            </a:r>
            <a:r>
              <a:rPr lang="en-US" altLang="ko-KR" sz="1400" b="1" dirty="0">
                <a:solidFill>
                  <a:srgbClr val="FF9700"/>
                </a:solidFill>
              </a:rPr>
              <a:t>80% </a:t>
            </a:r>
            <a:r>
              <a:rPr lang="ko-KR" altLang="en-US" sz="1400" b="1" dirty="0">
                <a:solidFill>
                  <a:srgbClr val="FF9700"/>
                </a:solidFill>
              </a:rPr>
              <a:t>초반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814F1E8-21CA-4BFC-9F16-756D73157C20}"/>
              </a:ext>
            </a:extLst>
          </p:cNvPr>
          <p:cNvCxnSpPr>
            <a:cxnSpLocks/>
          </p:cNvCxnSpPr>
          <p:nvPr/>
        </p:nvCxnSpPr>
        <p:spPr>
          <a:xfrm>
            <a:off x="6621091" y="3321234"/>
            <a:ext cx="0" cy="6506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4B05FCE-F60B-4992-BDE7-93B07A9271E1}"/>
              </a:ext>
            </a:extLst>
          </p:cNvPr>
          <p:cNvSpPr txBox="1"/>
          <p:nvPr/>
        </p:nvSpPr>
        <p:spPr>
          <a:xfrm>
            <a:off x="6269601" y="395179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(523)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4348CF-BCDD-46C3-80DF-544E3F0F4758}"/>
              </a:ext>
            </a:extLst>
          </p:cNvPr>
          <p:cNvSpPr txBox="1"/>
          <p:nvPr/>
        </p:nvSpPr>
        <p:spPr>
          <a:xfrm>
            <a:off x="7929339" y="3704735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(1076)</a:t>
            </a:r>
            <a:endParaRPr lang="ko-KR" altLang="en-US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2A1314-09BA-47A3-BA47-5AEAE4F8EC43}"/>
              </a:ext>
            </a:extLst>
          </p:cNvPr>
          <p:cNvSpPr txBox="1"/>
          <p:nvPr/>
        </p:nvSpPr>
        <p:spPr>
          <a:xfrm>
            <a:off x="7273461" y="2007581"/>
            <a:ext cx="2202106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정상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현장 사진 추가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파손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배경제거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증가 작업</a:t>
            </a:r>
            <a:endParaRPr lang="en-US" altLang="ko-KR" sz="1400" b="1" dirty="0"/>
          </a:p>
          <a:p>
            <a:pPr algn="ctr"/>
            <a:r>
              <a:rPr lang="en-US" altLang="ko-KR" sz="1400" dirty="0"/>
              <a:t>Acc: </a:t>
            </a:r>
            <a:r>
              <a:rPr lang="en-US" altLang="ko-KR" sz="1400" b="1" dirty="0">
                <a:solidFill>
                  <a:srgbClr val="FF9700"/>
                </a:solidFill>
              </a:rPr>
              <a:t>80% </a:t>
            </a:r>
            <a:r>
              <a:rPr lang="ko-KR" altLang="en-US" sz="1400" b="1" dirty="0">
                <a:solidFill>
                  <a:srgbClr val="FF9700"/>
                </a:solidFill>
              </a:rPr>
              <a:t>중반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976ABCA-C7AC-4E01-8B0F-F88D0F6B7620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374514" y="2746245"/>
            <a:ext cx="0" cy="9954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F619AE-8DBF-462E-B1DD-FCF7A077E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14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1327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69072"/>
            <a:ext cx="9905996" cy="897503"/>
          </a:xfrm>
        </p:spPr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en-US" altLang="ko-KR" sz="1600" dirty="0"/>
              <a:t>(Data Pre-Processing)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BD3246-E22F-4E50-90A3-0A9CAAFB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024" y="1420125"/>
            <a:ext cx="10582275" cy="4702001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006FCE"/>
                </a:solidFill>
              </a:rPr>
              <a:t>목           적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ko-KR" altLang="en-US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dirty="0"/>
              <a:t>사진 데이터를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알고리즘 및 </a:t>
            </a:r>
            <a:r>
              <a:rPr lang="en-US" altLang="ko-KR" sz="2000" dirty="0"/>
              <a:t>AI</a:t>
            </a:r>
            <a:r>
              <a:rPr lang="ko-KR" altLang="en-US" sz="2000" dirty="0"/>
              <a:t>가 학습할 수 있게</a:t>
            </a:r>
            <a:r>
              <a:rPr lang="en-US" altLang="ko-KR" sz="2000" dirty="0"/>
              <a:t>, </a:t>
            </a:r>
            <a:r>
              <a:rPr lang="ko-KR" altLang="en-US" sz="2000" dirty="0"/>
              <a:t>픽셀 값으로 변환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b="1" dirty="0">
                <a:solidFill>
                  <a:srgbClr val="006FCE"/>
                </a:solidFill>
              </a:rPr>
              <a:t>순           서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ko-KR" altLang="en-US" sz="2000" b="1" dirty="0">
                <a:solidFill>
                  <a:srgbClr val="006FCE"/>
                </a:solidFill>
              </a:rPr>
              <a:t> </a:t>
            </a:r>
            <a:r>
              <a:rPr lang="en-US" altLang="ko-KR" sz="2000" b="1" dirty="0"/>
              <a:t> </a:t>
            </a:r>
            <a:r>
              <a:rPr lang="ko-KR" altLang="en-US" sz="2000" dirty="0"/>
              <a:t>① 사진 데이터 열기 </a:t>
            </a:r>
            <a:r>
              <a:rPr lang="en-US" altLang="ko-KR" sz="1200" dirty="0"/>
              <a:t>(Python Image Library</a:t>
            </a:r>
            <a:r>
              <a:rPr lang="ko-KR" altLang="en-US" sz="1200" dirty="0"/>
              <a:t>의 </a:t>
            </a:r>
            <a:r>
              <a:rPr lang="en-US" altLang="ko-KR" sz="1200" dirty="0"/>
              <a:t>Image </a:t>
            </a:r>
            <a:r>
              <a:rPr lang="ko-KR" altLang="en-US" sz="1200" dirty="0"/>
              <a:t>함수 활용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              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② 사진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Red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Green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6FCE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Blue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채널 분리 후 픽셀 값 반환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Numpy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라이브러리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활용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              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③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픽셀값을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255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로 나누어 표준화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r>
              <a:rPr lang="en-US" altLang="ko-KR" sz="2000" dirty="0">
                <a:solidFill>
                  <a:prstClr val="black"/>
                </a:solidFill>
              </a:rPr>
              <a:t>                     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→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4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차원의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텐서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획득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사진의 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, 128, 128, 3),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인풋 데이터로 저장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                      ④ 각 사진의 컨테이너 파손 여부를 알려주는 타겟 벡터 생성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·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저장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ko-KR" altLang="en-US" sz="2000" b="1" dirty="0">
                <a:solidFill>
                  <a:srgbClr val="006FCE"/>
                </a:solidFill>
              </a:rPr>
              <a:t>데이터 세트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ko-KR" altLang="en-US" sz="2000" b="1" dirty="0">
                <a:solidFill>
                  <a:srgbClr val="006FCE"/>
                </a:solidFill>
              </a:rPr>
              <a:t> </a:t>
            </a:r>
            <a:r>
              <a:rPr lang="en-US" altLang="ko-KR" sz="2000" b="1" dirty="0"/>
              <a:t> </a:t>
            </a:r>
            <a:r>
              <a:rPr lang="ko-KR" altLang="en-US" sz="2000" dirty="0" err="1"/>
              <a:t>대각면</a:t>
            </a:r>
            <a:r>
              <a:rPr lang="ko-KR" altLang="en-US" sz="2000" dirty="0"/>
              <a:t> 구도 사진 </a:t>
            </a:r>
            <a:r>
              <a:rPr lang="en-US" altLang="ko-KR" sz="2000" dirty="0"/>
              <a:t>4504</a:t>
            </a:r>
            <a:r>
              <a:rPr lang="ko-KR" altLang="en-US" sz="2000" dirty="0"/>
              <a:t>장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ko-KR" altLang="en-US" sz="1200" dirty="0">
                <a:solidFill>
                  <a:prstClr val="black"/>
                </a:solidFill>
              </a:rPr>
              <a:t>정상 컨테이너 </a:t>
            </a:r>
            <a:r>
              <a:rPr lang="en-US" altLang="ko-KR" sz="1200" dirty="0">
                <a:solidFill>
                  <a:prstClr val="black"/>
                </a:solidFill>
              </a:rPr>
              <a:t>2232</a:t>
            </a:r>
            <a:r>
              <a:rPr lang="ko-KR" altLang="en-US" sz="1200" dirty="0">
                <a:solidFill>
                  <a:prstClr val="black"/>
                </a:solidFill>
              </a:rPr>
              <a:t>장</a:t>
            </a:r>
            <a:r>
              <a:rPr lang="en-US" altLang="ko-KR" sz="1200" dirty="0">
                <a:solidFill>
                  <a:prstClr val="black"/>
                </a:solidFill>
              </a:rPr>
              <a:t>(50.4%), </a:t>
            </a:r>
            <a:r>
              <a:rPr lang="ko-KR" altLang="en-US" sz="1200" dirty="0">
                <a:solidFill>
                  <a:prstClr val="black"/>
                </a:solidFill>
              </a:rPr>
              <a:t>손상 컨테이너 </a:t>
            </a:r>
            <a:r>
              <a:rPr lang="en-US" altLang="ko-KR" sz="1200" dirty="0">
                <a:solidFill>
                  <a:prstClr val="black"/>
                </a:solidFill>
              </a:rPr>
              <a:t>2272</a:t>
            </a:r>
            <a:r>
              <a:rPr lang="ko-KR" altLang="en-US" sz="1200" dirty="0">
                <a:solidFill>
                  <a:prstClr val="black"/>
                </a:solidFill>
              </a:rPr>
              <a:t>장</a:t>
            </a:r>
            <a:r>
              <a:rPr lang="en-US" altLang="ko-KR" sz="1200" dirty="0">
                <a:solidFill>
                  <a:prstClr val="black"/>
                </a:solidFill>
              </a:rPr>
              <a:t>(49.6%))</a:t>
            </a:r>
            <a:endParaRPr lang="en-US" altLang="ko-KR" sz="2000" dirty="0">
              <a:solidFill>
                <a:prstClr val="black"/>
              </a:solidFill>
            </a:endParaRPr>
          </a:p>
          <a:p>
            <a:pPr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                     훈련세트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3603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장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(79.9%), </a:t>
            </a:r>
            <a:r>
              <a:rPr lang="ko-KR" altLang="en-US" sz="2000" dirty="0">
                <a:solidFill>
                  <a:prstClr val="black"/>
                </a:solidFill>
              </a:rPr>
              <a:t>테스트 세트 </a:t>
            </a:r>
            <a:r>
              <a:rPr lang="en-US" altLang="ko-KR" sz="2000" dirty="0">
                <a:solidFill>
                  <a:prstClr val="black"/>
                </a:solidFill>
              </a:rPr>
              <a:t>901</a:t>
            </a:r>
            <a:r>
              <a:rPr lang="ko-KR" altLang="en-US" sz="2000" dirty="0">
                <a:solidFill>
                  <a:prstClr val="black"/>
                </a:solidFill>
              </a:rPr>
              <a:t>장</a:t>
            </a:r>
            <a:r>
              <a:rPr lang="en-US" altLang="ko-KR" sz="2000" dirty="0">
                <a:solidFill>
                  <a:prstClr val="black"/>
                </a:solidFill>
              </a:rPr>
              <a:t>(20.1%)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구성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sklearn</a:t>
            </a:r>
            <a:r>
              <a:rPr lang="ko-KR" altLang="en-US" sz="1200" dirty="0">
                <a:solidFill>
                  <a:prstClr val="black"/>
                </a:solidFill>
              </a:rPr>
              <a:t>의  </a:t>
            </a:r>
            <a:r>
              <a:rPr lang="en-US" altLang="ko-KR" sz="1200" dirty="0" err="1">
                <a:solidFill>
                  <a:prstClr val="black"/>
                </a:solidFill>
              </a:rPr>
              <a:t>train_test_split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ko-KR" altLang="en-US" sz="1200" dirty="0">
                <a:solidFill>
                  <a:prstClr val="black"/>
                </a:solidFill>
              </a:rPr>
              <a:t>함수 사용</a:t>
            </a:r>
            <a:r>
              <a:rPr lang="en-US" altLang="ko-KR" sz="1200" dirty="0">
                <a:solidFill>
                  <a:prstClr val="black"/>
                </a:solidFill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0D791-E9EE-4197-833B-D9E29FCB2580}"/>
              </a:ext>
            </a:extLst>
          </p:cNvPr>
          <p:cNvSpPr txBox="1"/>
          <p:nvPr/>
        </p:nvSpPr>
        <p:spPr>
          <a:xfrm>
            <a:off x="10382249" y="6370346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별첨 자료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 첨부 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3AC99DE-E416-4B45-98AF-D7EE6A675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15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82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1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5B2EB6F7-13C8-42E5-803D-421F959DB1BA}"/>
              </a:ext>
            </a:extLst>
          </p:cNvPr>
          <p:cNvSpPr txBox="1">
            <a:spLocks/>
          </p:cNvSpPr>
          <p:nvPr/>
        </p:nvSpPr>
        <p:spPr>
          <a:xfrm>
            <a:off x="1943100" y="2766218"/>
            <a:ext cx="8305800" cy="25582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Ⅳ. </a:t>
            </a:r>
            <a:r>
              <a:rPr lang="ko-KR" altLang="en-US" sz="5500" dirty="0">
                <a:solidFill>
                  <a:schemeClr val="bg1"/>
                </a:solidFill>
              </a:rPr>
              <a:t>알고리즘 적용 결과</a:t>
            </a:r>
          </a:p>
          <a:p>
            <a:pPr algn="ctr"/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 err="1">
                <a:solidFill>
                  <a:schemeClr val="bg1"/>
                </a:solidFill>
              </a:rPr>
              <a:t>머신러닝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</a:rPr>
              <a:t>딥러닝</a:t>
            </a:r>
          </a:p>
        </p:txBody>
      </p:sp>
    </p:spTree>
    <p:extLst>
      <p:ext uri="{BB962C8B-B14F-4D97-AF65-F5344CB8AC3E}">
        <p14:creationId xmlns:p14="http://schemas.microsoft.com/office/powerpoint/2010/main" val="2792094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5B2EB6F7-13C8-42E5-803D-421F959DB1BA}"/>
              </a:ext>
            </a:extLst>
          </p:cNvPr>
          <p:cNvSpPr txBox="1">
            <a:spLocks/>
          </p:cNvSpPr>
          <p:nvPr/>
        </p:nvSpPr>
        <p:spPr>
          <a:xfrm>
            <a:off x="1943100" y="1976437"/>
            <a:ext cx="8305800" cy="3900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알고리즘 적용 결과</a:t>
            </a:r>
          </a:p>
          <a:p>
            <a:pPr algn="ctr"/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5400" dirty="0">
                <a:solidFill>
                  <a:schemeClr val="bg1"/>
                </a:solidFill>
              </a:rPr>
              <a:t>1. </a:t>
            </a:r>
            <a:r>
              <a:rPr lang="ko-KR" altLang="en-US" sz="5400" dirty="0" err="1">
                <a:solidFill>
                  <a:schemeClr val="bg1"/>
                </a:solidFill>
              </a:rPr>
              <a:t>머신러닝</a:t>
            </a:r>
            <a:endParaRPr lang="en-US" altLang="ko-KR" sz="5400" dirty="0">
              <a:solidFill>
                <a:schemeClr val="bg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K-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최근접 이웃 분류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로지스틱 회귀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앙상블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랜덤포레스트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white"/>
                </a:solidFill>
                <a:latin typeface="+mj-ea"/>
                <a:ea typeface="+mj-ea"/>
                <a:cs typeface="+mn-cs"/>
              </a:rPr>
              <a:t>앙상블</a:t>
            </a:r>
            <a:r>
              <a:rPr lang="en-US" altLang="ko-KR" sz="1400" dirty="0">
                <a:solidFill>
                  <a:prstClr val="white"/>
                </a:solidFill>
                <a:latin typeface="+mj-ea"/>
                <a:ea typeface="+mj-ea"/>
                <a:cs typeface="+mn-cs"/>
              </a:rPr>
              <a:t>-</a:t>
            </a:r>
            <a:r>
              <a:rPr lang="en-US" altLang="ko-KR" sz="1400" dirty="0" err="1">
                <a:solidFill>
                  <a:prstClr val="white"/>
                </a:solidFill>
                <a:latin typeface="+mj-ea"/>
                <a:ea typeface="+mj-ea"/>
                <a:cs typeface="+mn-cs"/>
              </a:rPr>
              <a:t>XGBoost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algn="ctr">
              <a:lnSpc>
                <a:spcPct val="130000"/>
              </a:lnSpc>
            </a:pPr>
            <a:endParaRPr lang="en-US" altLang="ko-KR" sz="5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55091-643D-4FAD-A0D1-4FF0570EED2A}"/>
              </a:ext>
            </a:extLst>
          </p:cNvPr>
          <p:cNvSpPr txBox="1"/>
          <p:nvPr/>
        </p:nvSpPr>
        <p:spPr>
          <a:xfrm>
            <a:off x="5057775" y="6045086"/>
            <a:ext cx="7134225" cy="316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rPr>
              <a:t>※ </a:t>
            </a:r>
            <a:r>
              <a:rPr lang="ko-KR" altLang="en-US" sz="1200" dirty="0">
                <a:solidFill>
                  <a:schemeClr val="bg1"/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rPr>
              <a:t>본 결과는 멤버들의 </a:t>
            </a:r>
            <a:r>
              <a:rPr lang="ko-KR" altLang="en-US" sz="1200" dirty="0" err="1">
                <a:solidFill>
                  <a:schemeClr val="bg1"/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rPr>
              <a:t>머신러닝</a:t>
            </a:r>
            <a:r>
              <a:rPr lang="ko-KR" altLang="en-US" sz="1200" dirty="0">
                <a:solidFill>
                  <a:schemeClr val="bg1"/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rPr>
              <a:t> 학습을 위해 시행한 것으로</a:t>
            </a:r>
            <a:r>
              <a:rPr lang="en-US" altLang="ko-KR" sz="1200" dirty="0">
                <a:solidFill>
                  <a:schemeClr val="bg1"/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rPr>
              <a:t>적용 결과는 좋지 않음을 미리 밝힙니다</a:t>
            </a:r>
            <a:r>
              <a:rPr lang="en-US" altLang="ko-KR" sz="1200" dirty="0">
                <a:solidFill>
                  <a:schemeClr val="bg1"/>
                </a:solidFill>
                <a:latin typeface="CJ ONLYONE Medium" panose="02020603020101020101" pitchFamily="18" charset="-127"/>
                <a:ea typeface="CJ ONLYONE Medium" panose="02020603020101020101" pitchFamily="18" charset="-127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CJ ONLYONE Medium" panose="02020603020101020101" pitchFamily="18" charset="-127"/>
              <a:ea typeface="CJ ONLYONE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8553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69072"/>
            <a:ext cx="9905996" cy="897503"/>
          </a:xfrm>
        </p:spPr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0D4364-8EA7-4676-BE05-E3C93381CE25}"/>
              </a:ext>
            </a:extLst>
          </p:cNvPr>
          <p:cNvSpPr txBox="1"/>
          <p:nvPr/>
        </p:nvSpPr>
        <p:spPr>
          <a:xfrm>
            <a:off x="1314449" y="4509217"/>
            <a:ext cx="906780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→ </a:t>
            </a:r>
            <a:r>
              <a:rPr lang="ko-KR" altLang="en-US" sz="2000" dirty="0" err="1"/>
              <a:t>머신러닝</a:t>
            </a:r>
            <a:r>
              <a:rPr lang="ko-KR" altLang="en-US" sz="2000" dirty="0"/>
              <a:t> 방법이 이미지 데이터에 적용하기 어렵다고 판단</a:t>
            </a:r>
            <a:br>
              <a:rPr lang="en-US" altLang="ko-KR" sz="2000" dirty="0"/>
            </a:br>
            <a:r>
              <a:rPr lang="en-US" altLang="ko-KR" sz="2000" dirty="0"/>
              <a:t>    </a:t>
            </a:r>
            <a:r>
              <a:rPr lang="ko-KR" altLang="en-US" sz="2000" dirty="0"/>
              <a:t>따라서</a:t>
            </a:r>
            <a:r>
              <a:rPr lang="en-US" altLang="ko-KR" sz="2000" dirty="0"/>
              <a:t>, </a:t>
            </a:r>
            <a:r>
              <a:rPr lang="ko-KR" altLang="en-US" sz="2000" dirty="0"/>
              <a:t>이미지 데이터 분류에 적합한 딥러닝 알고리즘을 수행 </a:t>
            </a:r>
            <a:endParaRPr lang="en-US" altLang="ko-KR" sz="2000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C2C7AAD-1112-400E-A759-6ACBDC4831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894279"/>
              </p:ext>
            </p:extLst>
          </p:nvPr>
        </p:nvGraphicFramePr>
        <p:xfrm>
          <a:off x="1230493" y="1517786"/>
          <a:ext cx="9731011" cy="2749278"/>
        </p:xfrm>
        <a:graphic>
          <a:graphicData uri="http://schemas.openxmlformats.org/drawingml/2006/table">
            <a:tbl>
              <a:tblPr/>
              <a:tblGrid>
                <a:gridCol w="2250348">
                  <a:extLst>
                    <a:ext uri="{9D8B030D-6E8A-4147-A177-3AD203B41FA5}">
                      <a16:colId xmlns:a16="http://schemas.microsoft.com/office/drawing/2014/main" val="1953305657"/>
                    </a:ext>
                  </a:extLst>
                </a:gridCol>
                <a:gridCol w="2664823">
                  <a:extLst>
                    <a:ext uri="{9D8B030D-6E8A-4147-A177-3AD203B41FA5}">
                      <a16:colId xmlns:a16="http://schemas.microsoft.com/office/drawing/2014/main" val="3081887043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779939396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3090499078"/>
                    </a:ext>
                  </a:extLst>
                </a:gridCol>
                <a:gridCol w="1605280">
                  <a:extLst>
                    <a:ext uri="{9D8B030D-6E8A-4147-A177-3AD203B41FA5}">
                      <a16:colId xmlns:a16="http://schemas.microsoft.com/office/drawing/2014/main" val="3251054225"/>
                    </a:ext>
                  </a:extLst>
                </a:gridCol>
              </a:tblGrid>
              <a:tr h="42296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알고리즘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Parameters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Train score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Test score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적합 여부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922542"/>
                  </a:ext>
                </a:extLst>
              </a:tr>
              <a:tr h="42514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K-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최근접 이웃 분류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n=100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0.7124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0.7069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과소적합</a:t>
                      </a:r>
                      <a:endParaRPr lang="ko-KR" altLang="en-US" sz="160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87143"/>
                  </a:ext>
                </a:extLst>
              </a:tr>
              <a:tr h="42514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로지스틱 회귀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C=1E-8</a:t>
                      </a:r>
                      <a:endParaRPr lang="it-IT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0.5193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0.5172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과소적합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4147"/>
                  </a:ext>
                </a:extLst>
              </a:tr>
              <a:tr h="42514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랜덤 포레스트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default</a:t>
                      </a: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1.0000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0.7566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과대적합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545666"/>
                  </a:ext>
                </a:extLst>
              </a:tr>
              <a:tr h="105087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XGBoost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n_estimators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=200,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max_depth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=3,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eval_metric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=“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mlogloss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”</a:t>
                      </a:r>
                      <a:endParaRPr 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1.0000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0.7490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KoPub돋움체 Medium" panose="00000600000000000000" pitchFamily="2" charset="-127"/>
                          <a:ea typeface="KoPub돋움체 Medium" panose="00000600000000000000" pitchFamily="2" charset="-127"/>
                        </a:rPr>
                        <a:t>과대적합</a:t>
                      </a:r>
                      <a:endParaRPr lang="ko-KR" altLang="en-US" sz="1600" dirty="0">
                        <a:effectLst/>
                      </a:endParaRPr>
                    </a:p>
                  </a:txBody>
                  <a:tcPr marL="95250" marR="95250" marT="47625" marB="47625" anchor="ctr">
                    <a:lnL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AEAB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79878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67433506-3E76-4246-95C4-B5FE367D1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26638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713AB-FA27-4B15-BF25-1F4750E6FD49}"/>
              </a:ext>
            </a:extLst>
          </p:cNvPr>
          <p:cNvSpPr txBox="1"/>
          <p:nvPr/>
        </p:nvSpPr>
        <p:spPr>
          <a:xfrm>
            <a:off x="10382249" y="6370346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별첨 자료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 첨부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9A9B68-199D-4BB0-8A0E-7017C7E43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18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656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5B2EB6F7-13C8-42E5-803D-421F959DB1BA}"/>
              </a:ext>
            </a:extLst>
          </p:cNvPr>
          <p:cNvSpPr txBox="1">
            <a:spLocks/>
          </p:cNvSpPr>
          <p:nvPr/>
        </p:nvSpPr>
        <p:spPr>
          <a:xfrm>
            <a:off x="1943100" y="1976437"/>
            <a:ext cx="8305800" cy="39004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</a:rPr>
              <a:t>알고리즘 적용 결과</a:t>
            </a:r>
          </a:p>
          <a:p>
            <a:pPr algn="ctr"/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5400" dirty="0">
                <a:solidFill>
                  <a:schemeClr val="bg1"/>
                </a:solidFill>
              </a:rPr>
              <a:t>2. </a:t>
            </a:r>
            <a:r>
              <a:rPr lang="ko-KR" altLang="en-US" sz="5400" dirty="0">
                <a:solidFill>
                  <a:schemeClr val="bg1"/>
                </a:solidFill>
              </a:rPr>
              <a:t>딥러닝</a:t>
            </a:r>
            <a:endParaRPr lang="en-US" altLang="ko-KR" sz="5400" dirty="0">
              <a:solidFill>
                <a:schemeClr val="bg1"/>
              </a:solidFill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/>
                </a:solidFill>
                <a:latin typeface="+mj-ea"/>
                <a:ea typeface="+mj-ea"/>
                <a:cs typeface="+mn-cs"/>
              </a:rPr>
              <a:t>1) CNN</a:t>
            </a:r>
          </a:p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white"/>
                </a:solidFill>
                <a:latin typeface="+mj-ea"/>
                <a:ea typeface="+mj-ea"/>
                <a:cs typeface="+mn-cs"/>
              </a:rPr>
              <a:t>2) </a:t>
            </a:r>
            <a:r>
              <a:rPr lang="ko-KR" altLang="en-US" sz="1400" dirty="0">
                <a:solidFill>
                  <a:prstClr val="white"/>
                </a:solidFill>
                <a:latin typeface="+mj-ea"/>
                <a:ea typeface="+mj-ea"/>
                <a:cs typeface="+mn-cs"/>
              </a:rPr>
              <a:t>전이학습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algn="ctr">
              <a:lnSpc>
                <a:spcPct val="130000"/>
              </a:lnSpc>
            </a:pPr>
            <a:endParaRPr lang="en-US" altLang="ko-K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4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28069" y="947772"/>
            <a:ext cx="5896947" cy="1049972"/>
          </a:xfrm>
        </p:spPr>
        <p:txBody>
          <a:bodyPr>
            <a:normAutofit/>
          </a:bodyPr>
          <a:lstStyle/>
          <a:p>
            <a:pPr algn="ctr"/>
            <a:r>
              <a:rPr lang="en-US" altLang="ko-KR" sz="5500" dirty="0"/>
              <a:t>INDEX</a:t>
            </a:r>
            <a:endParaRPr lang="ko-KR" altLang="en-US" sz="5500" dirty="0"/>
          </a:p>
        </p:txBody>
      </p:sp>
      <p:graphicFrame>
        <p:nvGraphicFramePr>
          <p:cNvPr id="6" name="표 32">
            <a:extLst>
              <a:ext uri="{FF2B5EF4-FFF2-40B4-BE49-F238E27FC236}">
                <a16:creationId xmlns:a16="http://schemas.microsoft.com/office/drawing/2014/main" id="{0F3831BF-3687-4096-87F4-2FAA73F4A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29305"/>
              </p:ext>
            </p:extLst>
          </p:nvPr>
        </p:nvGraphicFramePr>
        <p:xfrm>
          <a:off x="4666843" y="2090102"/>
          <a:ext cx="2819400" cy="11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800">
                  <a:extLst>
                    <a:ext uri="{9D8B030D-6E8A-4147-A177-3AD203B41FA5}">
                      <a16:colId xmlns:a16="http://schemas.microsoft.com/office/drawing/2014/main" val="227119537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17502333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5916232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151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7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493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8EB228A-467C-48DF-BB3C-BBC97B8EED15}"/>
              </a:ext>
            </a:extLst>
          </p:cNvPr>
          <p:cNvSpPr txBox="1"/>
          <p:nvPr/>
        </p:nvSpPr>
        <p:spPr>
          <a:xfrm>
            <a:off x="1307658" y="2690629"/>
            <a:ext cx="4675006" cy="3265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Ⅰ. </a:t>
            </a:r>
            <a:r>
              <a:rPr lang="ko-KR" altLang="en-US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서론</a:t>
            </a:r>
            <a:r>
              <a:rPr lang="en-US" altLang="ko-KR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(Introduction)</a:t>
            </a:r>
          </a:p>
          <a:p>
            <a:pPr algn="just">
              <a:lnSpc>
                <a:spcPct val="150000"/>
              </a:lnSpc>
            </a:pPr>
            <a:endParaRPr lang="en-US" altLang="ko-KR" sz="2800" dirty="0">
              <a:latin typeface="CJ ONLYONE Bold" panose="02020603020101020101" pitchFamily="18" charset="-127"/>
              <a:ea typeface="CJ ONLYONE 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Ⅱ. </a:t>
            </a:r>
            <a:r>
              <a:rPr lang="ko-KR" altLang="en-US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컨테이너 운송과 파손</a:t>
            </a:r>
            <a:endParaRPr lang="en-US" altLang="ko-KR" sz="2800" dirty="0">
              <a:latin typeface="CJ ONLYONE Bold" panose="02020603020101020101" pitchFamily="18" charset="-127"/>
              <a:ea typeface="CJ ONLYONE 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2800" dirty="0">
              <a:latin typeface="CJ ONLYONE Bold" panose="02020603020101020101" pitchFamily="18" charset="-127"/>
              <a:ea typeface="CJ ONLYONE 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Ⅲ. </a:t>
            </a:r>
            <a:r>
              <a:rPr lang="ko-KR" altLang="en-US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데이터 수집</a:t>
            </a:r>
            <a:r>
              <a:rPr lang="en-US" altLang="ko-KR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·</a:t>
            </a:r>
            <a:r>
              <a:rPr lang="ko-KR" altLang="en-US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증가</a:t>
            </a:r>
            <a:r>
              <a:rPr lang="en-US" altLang="ko-KR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·</a:t>
            </a:r>
            <a:r>
              <a:rPr lang="ko-KR" altLang="en-US" sz="2800" dirty="0" err="1">
                <a:latin typeface="CJ ONLYONE Bold" panose="02020603020101020101" pitchFamily="18" charset="-127"/>
                <a:ea typeface="CJ ONLYONE Bold" panose="02020603020101020101" pitchFamily="18" charset="-127"/>
              </a:rPr>
              <a:t>전처리</a:t>
            </a:r>
            <a:endParaRPr lang="en-US" altLang="ko-KR" sz="2800" dirty="0">
              <a:latin typeface="CJ ONLYONE Bold" panose="02020603020101020101" pitchFamily="18" charset="-127"/>
              <a:ea typeface="CJ ONLYONE 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67735D-45AE-43B9-B295-3D00D2FC4B9F}"/>
              </a:ext>
            </a:extLst>
          </p:cNvPr>
          <p:cNvSpPr txBox="1"/>
          <p:nvPr/>
        </p:nvSpPr>
        <p:spPr>
          <a:xfrm>
            <a:off x="6687513" y="2736795"/>
            <a:ext cx="4675006" cy="3173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Ⅳ. </a:t>
            </a:r>
            <a:r>
              <a:rPr lang="ko-KR" altLang="en-US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알고리즘 적용 결과</a:t>
            </a:r>
            <a:endParaRPr lang="en-US" altLang="ko-KR" sz="2800" dirty="0">
              <a:latin typeface="CJ ONLYONE Bold" panose="02020603020101020101" pitchFamily="18" charset="-127"/>
              <a:ea typeface="CJ ONLYONE 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      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1. </a:t>
            </a:r>
            <a:r>
              <a:rPr lang="ko-KR" altLang="en-US" sz="2000" dirty="0" err="1">
                <a:solidFill>
                  <a:schemeClr val="bg1">
                    <a:lumMod val="50000"/>
                  </a:schemeClr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머신러닝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CJ ONLYONE Bold" panose="02020603020101020101" pitchFamily="18" charset="-127"/>
              <a:ea typeface="CJ ONLYONE 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EF151E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      2. </a:t>
            </a:r>
            <a:r>
              <a:rPr lang="ko-KR" altLang="en-US" sz="2000" dirty="0">
                <a:solidFill>
                  <a:srgbClr val="EF151E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딥러닝</a:t>
            </a:r>
            <a:endParaRPr lang="en-US" altLang="ko-KR" sz="2000" dirty="0">
              <a:solidFill>
                <a:srgbClr val="EF151E"/>
              </a:solidFill>
              <a:latin typeface="CJ ONLYONE Bold" panose="02020603020101020101" pitchFamily="18" charset="-127"/>
              <a:ea typeface="CJ ONLYONE 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          </a:t>
            </a:r>
            <a:r>
              <a:rPr lang="en-US" altLang="ko-KR" sz="2000" dirty="0">
                <a:solidFill>
                  <a:srgbClr val="006FCE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1) CNN</a:t>
            </a:r>
          </a:p>
          <a:p>
            <a:pPr algn="just">
              <a:lnSpc>
                <a:spcPct val="150000"/>
              </a:lnSpc>
            </a:pPr>
            <a:r>
              <a:rPr lang="en-US" altLang="ko-KR" sz="2000" dirty="0">
                <a:solidFill>
                  <a:srgbClr val="006FCE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          2) </a:t>
            </a:r>
            <a:r>
              <a:rPr lang="ko-KR" altLang="en-US" sz="2000" dirty="0">
                <a:solidFill>
                  <a:srgbClr val="006FCE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전이학습</a:t>
            </a:r>
            <a:endParaRPr lang="en-US" altLang="ko-KR" sz="2000" dirty="0">
              <a:solidFill>
                <a:srgbClr val="006FCE"/>
              </a:solidFill>
              <a:latin typeface="CJ ONLYONE Bold" panose="02020603020101020101" pitchFamily="18" charset="-127"/>
              <a:ea typeface="CJ ONLYONE 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Ⅴ. </a:t>
            </a:r>
            <a:r>
              <a:rPr lang="ko-KR" altLang="en-US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결론</a:t>
            </a:r>
            <a:r>
              <a:rPr lang="en-US" altLang="ko-KR" sz="2800" dirty="0">
                <a:latin typeface="CJ ONLYONE Bold" panose="02020603020101020101" pitchFamily="18" charset="-127"/>
                <a:ea typeface="CJ ONLYONE Bold" panose="02020603020101020101" pitchFamily="18" charset="-127"/>
              </a:rPr>
              <a:t>(Conclusion)</a:t>
            </a:r>
            <a:endParaRPr lang="ko-KR" altLang="en-US" sz="3600" dirty="0">
              <a:latin typeface="CJ ONLYONE Bold" panose="02020603020101020101" pitchFamily="18" charset="-127"/>
              <a:ea typeface="CJ ONLYONE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661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1) CNN</a:t>
            </a:r>
            <a:r>
              <a:rPr lang="en-US" altLang="ko-KR" sz="1800" dirty="0"/>
              <a:t>(Convolution Neural Network)</a:t>
            </a:r>
            <a:endParaRPr lang="ko-KR" altLang="en-US" sz="1800" dirty="0"/>
          </a:p>
        </p:txBody>
      </p:sp>
      <p:sp>
        <p:nvSpPr>
          <p:cNvPr id="17" name="내용 개체 틀 4">
            <a:extLst>
              <a:ext uri="{FF2B5EF4-FFF2-40B4-BE49-F238E27FC236}">
                <a16:creationId xmlns:a16="http://schemas.microsoft.com/office/drawing/2014/main" id="{92716A52-3DDC-4978-84D1-E6F95ADF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825" y="1277450"/>
            <a:ext cx="10582275" cy="834861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006FCE"/>
                </a:solidFill>
              </a:rPr>
              <a:t>정의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ko-KR" altLang="en-US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dirty="0" err="1"/>
              <a:t>컨볼루션</a:t>
            </a:r>
            <a:r>
              <a:rPr lang="ko-KR" altLang="en-US" sz="2000" dirty="0"/>
              <a:t> 층과 </a:t>
            </a:r>
            <a:r>
              <a:rPr lang="ko-KR" altLang="en-US" sz="2000" dirty="0" err="1"/>
              <a:t>풀링</a:t>
            </a:r>
            <a:r>
              <a:rPr lang="ko-KR" altLang="en-US" sz="2000" dirty="0"/>
              <a:t> 층을 통하여 데이터의 특징을 컴퓨터가 스스로 학습하는 알고리즘</a:t>
            </a:r>
            <a:endParaRPr lang="en-US" altLang="ko-KR" sz="2000" dirty="0"/>
          </a:p>
          <a:p>
            <a:r>
              <a:rPr lang="en-US" altLang="ko-KR" sz="2000" dirty="0"/>
              <a:t>           </a:t>
            </a:r>
            <a:r>
              <a:rPr lang="ko-KR" altLang="en-US" sz="2000" dirty="0"/>
              <a:t>현존하는 알고리즘 중 이미지나 글씨에 강력한 성능을 지님 </a:t>
            </a:r>
            <a:endParaRPr lang="en-US" altLang="ko-K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E62234D-2ABA-4EAA-A29B-8E2C84534BB0}"/>
                  </a:ext>
                </a:extLst>
              </p:cNvPr>
              <p:cNvSpPr/>
              <p:nvPr/>
            </p:nvSpPr>
            <p:spPr>
              <a:xfrm>
                <a:off x="1600204" y="2685522"/>
                <a:ext cx="1762124" cy="11719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sysClr val="windowText" lastClr="000000"/>
                    </a:solidFill>
                  </a:rPr>
                  <a:t>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49,152</m:t>
                        </m:r>
                      </m:sub>
                    </m:sSub>
                  </m:oMath>
                </a14:m>
                <a:endParaRPr lang="en-US" altLang="ko-KR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(128×128×3</a:t>
                </a:r>
                <a:r>
                  <a:rPr lang="ko-KR" altLang="en-US" sz="1200" dirty="0">
                    <a:solidFill>
                      <a:sysClr val="windowText" lastClr="000000"/>
                    </a:solidFill>
                  </a:rPr>
                  <a:t>개의 속성</a:t>
                </a:r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)</a:t>
                </a:r>
                <a:endParaRPr lang="ko-KR" altLang="en-US" sz="12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E62234D-2ABA-4EAA-A29B-8E2C84534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4" y="2685522"/>
                <a:ext cx="1762124" cy="11719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래픽 22" descr="右矢印 단색으로 채워진">
            <a:extLst>
              <a:ext uri="{FF2B5EF4-FFF2-40B4-BE49-F238E27FC236}">
                <a16:creationId xmlns:a16="http://schemas.microsoft.com/office/drawing/2014/main" id="{B8511242-01C8-464D-AA9B-3FFA522EA9A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78895" y="2978516"/>
            <a:ext cx="488257" cy="488257"/>
          </a:xfrm>
          <a:prstGeom prst="rect">
            <a:avLst/>
          </a:prstGeom>
        </p:spPr>
      </p:pic>
      <p:pic>
        <p:nvPicPr>
          <p:cNvPr id="36" name="그래픽 35" descr="右矢印 단색으로 채워진">
            <a:extLst>
              <a:ext uri="{FF2B5EF4-FFF2-40B4-BE49-F238E27FC236}">
                <a16:creationId xmlns:a16="http://schemas.microsoft.com/office/drawing/2014/main" id="{1EF9E941-5119-4EBE-8A53-FE56FBF9A8F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2989" y="2950501"/>
            <a:ext cx="488257" cy="488257"/>
          </a:xfrm>
          <a:prstGeom prst="rect">
            <a:avLst/>
          </a:prstGeom>
        </p:spPr>
      </p:pic>
      <p:pic>
        <p:nvPicPr>
          <p:cNvPr id="37" name="그래픽 36" descr="右矢印 단색으로 채워진">
            <a:extLst>
              <a:ext uri="{FF2B5EF4-FFF2-40B4-BE49-F238E27FC236}">
                <a16:creationId xmlns:a16="http://schemas.microsoft.com/office/drawing/2014/main" id="{406DD449-14FB-418D-8309-23CA327D44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91470" y="2950501"/>
            <a:ext cx="488257" cy="488257"/>
          </a:xfrm>
          <a:prstGeom prst="rect">
            <a:avLst/>
          </a:prstGeom>
        </p:spPr>
      </p:pic>
      <p:pic>
        <p:nvPicPr>
          <p:cNvPr id="38" name="그래픽 37" descr="Arrow Down 단색으로 채워진">
            <a:extLst>
              <a:ext uri="{FF2B5EF4-FFF2-40B4-BE49-F238E27FC236}">
                <a16:creationId xmlns:a16="http://schemas.microsoft.com/office/drawing/2014/main" id="{E174C0C7-03DF-4813-A01E-0EA00D61224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5938" y="4082045"/>
            <a:ext cx="500932" cy="500932"/>
          </a:xfrm>
          <a:prstGeom prst="rect">
            <a:avLst/>
          </a:prstGeom>
        </p:spPr>
      </p:pic>
      <p:pic>
        <p:nvPicPr>
          <p:cNvPr id="39" name="그래픽 38" descr="右矢印 단색으로 채워진">
            <a:extLst>
              <a:ext uri="{FF2B5EF4-FFF2-40B4-BE49-F238E27FC236}">
                <a16:creationId xmlns:a16="http://schemas.microsoft.com/office/drawing/2014/main" id="{DBE41108-84B0-41E6-A298-1952A2154B5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991469" y="5192511"/>
            <a:ext cx="488257" cy="488257"/>
          </a:xfrm>
          <a:prstGeom prst="rect">
            <a:avLst/>
          </a:prstGeom>
        </p:spPr>
      </p:pic>
      <p:pic>
        <p:nvPicPr>
          <p:cNvPr id="40" name="그래픽 39" descr="右矢印 단색으로 채워진">
            <a:extLst>
              <a:ext uri="{FF2B5EF4-FFF2-40B4-BE49-F238E27FC236}">
                <a16:creationId xmlns:a16="http://schemas.microsoft.com/office/drawing/2014/main" id="{4643CB65-A31D-4FB1-BBA1-50F1F4745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694706" y="5192511"/>
            <a:ext cx="488257" cy="488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C2CC6A-127D-409A-BD1B-8D1E1DE1DA91}"/>
                  </a:ext>
                </a:extLst>
              </p:cNvPr>
              <p:cNvSpPr txBox="1"/>
              <p:nvPr/>
            </p:nvSpPr>
            <p:spPr>
              <a:xfrm>
                <a:off x="3991822" y="2917020"/>
                <a:ext cx="16850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𝑐𝑜𝑛𝑣𝑜𝑙𝑢𝑡𝑖𝑜𝑛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ko-KR" dirty="0"/>
              </a:p>
              <a:p>
                <a:r>
                  <a:rPr lang="en-US" altLang="ko-KR" sz="1600" dirty="0"/>
                  <a:t>(64</a:t>
                </a:r>
                <a:r>
                  <a:rPr lang="ko-KR" altLang="en-US" sz="1600" dirty="0"/>
                  <a:t>개 필터</a:t>
                </a:r>
                <a:r>
                  <a:rPr lang="en-US" altLang="ko-KR" sz="1600" dirty="0"/>
                  <a:t>, 3×3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C2CC6A-127D-409A-BD1B-8D1E1DE1D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822" y="2917020"/>
                <a:ext cx="1685077" cy="646331"/>
              </a:xfrm>
              <a:prstGeom prst="rect">
                <a:avLst/>
              </a:prstGeom>
              <a:blipFill>
                <a:blip r:embed="rId7"/>
                <a:stretch>
                  <a:fillRect l="-2174" r="-2536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C00452-830D-4062-AC69-3F7F6ACEA4DF}"/>
                  </a:ext>
                </a:extLst>
              </p:cNvPr>
              <p:cNvSpPr/>
              <p:nvPr/>
            </p:nvSpPr>
            <p:spPr>
              <a:xfrm>
                <a:off x="3905250" y="2685522"/>
                <a:ext cx="1762124" cy="117197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𝑐𝑜𝑛𝑣𝑜𝑙𝑢𝑡𝑖𝑜𝑛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ko-KR" sz="16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</a:rPr>
                  <a:t>(64</a:t>
                </a:r>
                <a:r>
                  <a:rPr lang="ko-KR" altLang="en-US" sz="1400" dirty="0">
                    <a:solidFill>
                      <a:schemeClr val="tx1"/>
                    </a:solidFill>
                  </a:rPr>
                  <a:t>개 필터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, 3×3)</a:t>
                </a:r>
              </a:p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(126×126×64)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FEC00452-830D-4062-AC69-3F7F6ACEA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0" y="2685522"/>
                <a:ext cx="1762124" cy="11719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직사각형 44">
            <a:extLst>
              <a:ext uri="{FF2B5EF4-FFF2-40B4-BE49-F238E27FC236}">
                <a16:creationId xmlns:a16="http://schemas.microsoft.com/office/drawing/2014/main" id="{8229990F-B30D-40D3-A6FF-294EAA3813AF}"/>
              </a:ext>
            </a:extLst>
          </p:cNvPr>
          <p:cNvSpPr/>
          <p:nvPr/>
        </p:nvSpPr>
        <p:spPr>
          <a:xfrm>
            <a:off x="3905250" y="3857500"/>
            <a:ext cx="1762124" cy="384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Conv2d(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D25AA38-2ED1-4953-AA46-328D66720BC3}"/>
                  </a:ext>
                </a:extLst>
              </p:cNvPr>
              <p:cNvSpPr/>
              <p:nvPr/>
            </p:nvSpPr>
            <p:spPr>
              <a:xfrm>
                <a:off x="6210296" y="2685522"/>
                <a:ext cx="1762124" cy="11719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𝑀𝑎𝑥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𝑝𝑜𝑜𝑙𝑖𝑛𝑔</m:t>
                          </m:r>
                        </m:sub>
                      </m:sSub>
                    </m:oMath>
                  </m:oMathPara>
                </a14:m>
                <a:endParaRPr lang="en-US" altLang="ko-KR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𝑃𝑜𝑜𝑙𝑖𝑛𝑔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𝑠𝑖𝑧𝑒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rgbClr val="F5B296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altLang="ko-KR" sz="1600" dirty="0">
                  <a:solidFill>
                    <a:sysClr val="windowText" lastClr="000000"/>
                  </a:solidFill>
                </a:endParaRPr>
              </a:p>
              <a:p>
                <a:pPr algn="ctr"/>
                <a:r>
                  <a:rPr lang="en-US" altLang="ko-KR" sz="1200" dirty="0">
                    <a:solidFill>
                      <a:sysClr val="windowText" lastClr="000000"/>
                    </a:solidFill>
                  </a:rPr>
                  <a:t>(63×63×64)</a:t>
                </a:r>
                <a:endParaRPr lang="en-US" altLang="ko-KR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5D25AA38-2ED1-4953-AA46-328D66720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96" y="2685522"/>
                <a:ext cx="1762124" cy="11719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2EB9029-8C08-4415-9235-4F68B71F3CCC}"/>
                  </a:ext>
                </a:extLst>
              </p:cNvPr>
              <p:cNvSpPr/>
              <p:nvPr/>
            </p:nvSpPr>
            <p:spPr>
              <a:xfrm>
                <a:off x="8515342" y="2685522"/>
                <a:ext cx="1762124" cy="11719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𝐹𝑙𝑎𝑡𝑡𝑒𝑛</m:t>
                          </m:r>
                        </m:sub>
                      </m:sSub>
                    </m:oMath>
                  </m:oMathPara>
                </a14:m>
                <a:endParaRPr lang="en-US" altLang="ko-KR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254,016</m:t>
                    </m:r>
                    <m:r>
                      <a:rPr lang="ko-KR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개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노드</a:t>
                </a:r>
              </a:p>
            </p:txBody>
          </p:sp>
        </mc:Choice>
        <mc:Fallback xmlns=""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2EB9029-8C08-4415-9235-4F68B71F3C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42" y="2685522"/>
                <a:ext cx="1762124" cy="11719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2FC5FC2-EA98-4B6F-BA16-5A37BF265E9F}"/>
                  </a:ext>
                </a:extLst>
              </p:cNvPr>
              <p:cNvSpPr/>
              <p:nvPr/>
            </p:nvSpPr>
            <p:spPr>
              <a:xfrm>
                <a:off x="8515342" y="4850651"/>
                <a:ext cx="1762124" cy="1171978"/>
              </a:xfrm>
              <a:prstGeom prst="rect">
                <a:avLst/>
              </a:prstGeom>
              <a:solidFill>
                <a:srgbClr val="F5B29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ko-KR" sz="16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</m:t>
                    </m:r>
                    <m:r>
                      <a:rPr lang="en-US" altLang="ko-K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ko-KR" alt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개</m:t>
                    </m:r>
                  </m:oMath>
                </a14:m>
                <a:r>
                  <a:rPr lang="ko-KR" altLang="en-US" sz="1600" dirty="0">
                    <a:solidFill>
                      <a:schemeClr val="tx1"/>
                    </a:solidFill>
                  </a:rPr>
                  <a:t> 노드</a:t>
                </a:r>
              </a:p>
            </p:txBody>
          </p:sp>
        </mc:Choice>
        <mc:Fallback xmlns="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2FC5FC2-EA98-4B6F-BA16-5A37BF265E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42" y="4850651"/>
                <a:ext cx="1762124" cy="11719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>
            <a:extLst>
              <a:ext uri="{FF2B5EF4-FFF2-40B4-BE49-F238E27FC236}">
                <a16:creationId xmlns:a16="http://schemas.microsoft.com/office/drawing/2014/main" id="{DF1AF4DD-721E-4F2E-BB1A-E9A61CAAF944}"/>
              </a:ext>
            </a:extLst>
          </p:cNvPr>
          <p:cNvSpPr/>
          <p:nvPr/>
        </p:nvSpPr>
        <p:spPr>
          <a:xfrm>
            <a:off x="8515342" y="6020382"/>
            <a:ext cx="1762124" cy="38467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Dense(</a:t>
            </a:r>
            <a:r>
              <a:rPr lang="en-US" altLang="ko-KR" dirty="0" err="1"/>
              <a:t>relu</a:t>
            </a:r>
            <a:r>
              <a:rPr lang="en-US" altLang="ko-KR" dirty="0"/>
              <a:t>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8CB45C4-B4BC-4180-A34D-6DA328B4DB67}"/>
                  </a:ext>
                </a:extLst>
              </p:cNvPr>
              <p:cNvSpPr/>
              <p:nvPr/>
            </p:nvSpPr>
            <p:spPr>
              <a:xfrm>
                <a:off x="6210296" y="4850651"/>
                <a:ext cx="1762124" cy="117197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𝑑𝑟𝑜𝑝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25%</m:t>
                    </m:r>
                  </m:oMath>
                </a14:m>
                <a:r>
                  <a:rPr lang="en-US" altLang="ko-KR" dirty="0">
                    <a:solidFill>
                      <a:schemeClr val="tx1"/>
                    </a:solidFill>
                  </a:rPr>
                  <a:t>)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8CB45C4-B4BC-4180-A34D-6DA328B4D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296" y="4850651"/>
                <a:ext cx="1762124" cy="117197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3905250" y="4850651"/>
            <a:ext cx="1762124" cy="1554406"/>
            <a:chOff x="3905250" y="4767525"/>
            <a:chExt cx="1762124" cy="15544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72923D80-AD8B-43B3-A321-0842E1A6BC5A}"/>
                    </a:ext>
                  </a:extLst>
                </p:cNvPr>
                <p:cNvSpPr/>
                <p:nvPr/>
              </p:nvSpPr>
              <p:spPr>
                <a:xfrm>
                  <a:off x="3905250" y="4767525"/>
                  <a:ext cx="1762124" cy="1171978"/>
                </a:xfrm>
                <a:prstGeom prst="rect">
                  <a:avLst/>
                </a:prstGeom>
                <a:solidFill>
                  <a:srgbClr val="F5B29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ko-KR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개</m:t>
                      </m:r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</a:rPr>
                    <a:t> 노드</a:t>
                  </a:r>
                </a:p>
              </p:txBody>
            </p:sp>
          </mc:Choice>
          <mc:Fallback xmlns=""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72923D80-AD8B-43B3-A321-0842E1A6B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5250" y="4767525"/>
                  <a:ext cx="1762124" cy="117197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5172ABA-B083-44FE-89EA-F688D6A5D783}"/>
                </a:ext>
              </a:extLst>
            </p:cNvPr>
            <p:cNvSpPr/>
            <p:nvPr/>
          </p:nvSpPr>
          <p:spPr>
            <a:xfrm>
              <a:off x="3905250" y="5937254"/>
              <a:ext cx="1762124" cy="3846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pc="-150" dirty="0"/>
                <a:t>Dense(sigmoid)</a:t>
              </a:r>
              <a:endParaRPr lang="ko-KR" altLang="en-US" spc="-150" dirty="0"/>
            </a:p>
          </p:txBody>
        </p:sp>
      </p:grpSp>
      <p:pic>
        <p:nvPicPr>
          <p:cNvPr id="22" name="그래픽 39" descr="右矢印 단색으로 채워진">
            <a:extLst>
              <a:ext uri="{FF2B5EF4-FFF2-40B4-BE49-F238E27FC236}">
                <a16:creationId xmlns:a16="http://schemas.microsoft.com/office/drawing/2014/main" id="{4643CB65-A31D-4FB1-BBA1-50F1F4745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3362328" y="5192511"/>
            <a:ext cx="488257" cy="4882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2923D80-AD8B-43B3-A321-0842E1A6BC5A}"/>
                  </a:ext>
                </a:extLst>
              </p:cNvPr>
              <p:cNvSpPr/>
              <p:nvPr/>
            </p:nvSpPr>
            <p:spPr>
              <a:xfrm>
                <a:off x="1600203" y="4850651"/>
                <a:ext cx="1762124" cy="11719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pc="-15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pc="-15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0.8901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ko-KR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Loss = 0.4649</a:t>
                </a:r>
              </a:p>
            </p:txBody>
          </p:sp>
        </mc:Choice>
        <mc:Fallback xmlns=""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2923D80-AD8B-43B3-A321-0842E1A6BC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3" y="4850651"/>
                <a:ext cx="1762124" cy="11719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EE0A3EB-9409-4D57-8BA6-A611284AAB9A}"/>
              </a:ext>
            </a:extLst>
          </p:cNvPr>
          <p:cNvSpPr txBox="1"/>
          <p:nvPr/>
        </p:nvSpPr>
        <p:spPr>
          <a:xfrm>
            <a:off x="10382249" y="6370346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별첨 자료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 첨부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0FF5826-DAC3-4E6E-BE33-7BF36E3B0A48}"/>
              </a:ext>
            </a:extLst>
          </p:cNvPr>
          <p:cNvSpPr txBox="1"/>
          <p:nvPr/>
        </p:nvSpPr>
        <p:spPr>
          <a:xfrm>
            <a:off x="4611973" y="2245028"/>
            <a:ext cx="26537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[ </a:t>
            </a:r>
            <a:r>
              <a:rPr lang="ko-KR" altLang="en-US" sz="1400" b="1" dirty="0"/>
              <a:t>프로젝트 기본 모델 구조 설계 </a:t>
            </a:r>
            <a:r>
              <a:rPr lang="en-US" altLang="ko-KR" sz="1400" b="1" dirty="0"/>
              <a:t>]</a:t>
            </a:r>
            <a:r>
              <a:rPr lang="ko-KR" altLang="en-US" sz="1400" b="1" dirty="0"/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FD95106-DCFB-4277-A900-04DC34327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20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CNN</a:t>
            </a:r>
            <a:r>
              <a:rPr lang="ko-KR" altLang="en-US" dirty="0"/>
              <a:t> 수행 결과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DD5BC3-89E6-4429-9DD5-9FBE95F4A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625037"/>
              </p:ext>
            </p:extLst>
          </p:nvPr>
        </p:nvGraphicFramePr>
        <p:xfrm>
          <a:off x="565006" y="1347525"/>
          <a:ext cx="11061988" cy="4005811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289916">
                  <a:extLst>
                    <a:ext uri="{9D8B030D-6E8A-4147-A177-3AD203B41FA5}">
                      <a16:colId xmlns:a16="http://schemas.microsoft.com/office/drawing/2014/main" val="2643508837"/>
                    </a:ext>
                  </a:extLst>
                </a:gridCol>
                <a:gridCol w="869805">
                  <a:extLst>
                    <a:ext uri="{9D8B030D-6E8A-4147-A177-3AD203B41FA5}">
                      <a16:colId xmlns:a16="http://schemas.microsoft.com/office/drawing/2014/main" val="3847351261"/>
                    </a:ext>
                  </a:extLst>
                </a:gridCol>
                <a:gridCol w="1097540">
                  <a:extLst>
                    <a:ext uri="{9D8B030D-6E8A-4147-A177-3AD203B41FA5}">
                      <a16:colId xmlns:a16="http://schemas.microsoft.com/office/drawing/2014/main" val="3772304547"/>
                    </a:ext>
                  </a:extLst>
                </a:gridCol>
                <a:gridCol w="1052946">
                  <a:extLst>
                    <a:ext uri="{9D8B030D-6E8A-4147-A177-3AD203B41FA5}">
                      <a16:colId xmlns:a16="http://schemas.microsoft.com/office/drawing/2014/main" val="3473971370"/>
                    </a:ext>
                  </a:extLst>
                </a:gridCol>
                <a:gridCol w="1062182">
                  <a:extLst>
                    <a:ext uri="{9D8B030D-6E8A-4147-A177-3AD203B41FA5}">
                      <a16:colId xmlns:a16="http://schemas.microsoft.com/office/drawing/2014/main" val="1893902754"/>
                    </a:ext>
                  </a:extLst>
                </a:gridCol>
                <a:gridCol w="1025236">
                  <a:extLst>
                    <a:ext uri="{9D8B030D-6E8A-4147-A177-3AD203B41FA5}">
                      <a16:colId xmlns:a16="http://schemas.microsoft.com/office/drawing/2014/main" val="1167023846"/>
                    </a:ext>
                  </a:extLst>
                </a:gridCol>
                <a:gridCol w="848958">
                  <a:extLst>
                    <a:ext uri="{9D8B030D-6E8A-4147-A177-3AD203B41FA5}">
                      <a16:colId xmlns:a16="http://schemas.microsoft.com/office/drawing/2014/main" val="193842249"/>
                    </a:ext>
                  </a:extLst>
                </a:gridCol>
                <a:gridCol w="844731">
                  <a:extLst>
                    <a:ext uri="{9D8B030D-6E8A-4147-A177-3AD203B41FA5}">
                      <a16:colId xmlns:a16="http://schemas.microsoft.com/office/drawing/2014/main" val="1930765747"/>
                    </a:ext>
                  </a:extLst>
                </a:gridCol>
                <a:gridCol w="1062446">
                  <a:extLst>
                    <a:ext uri="{9D8B030D-6E8A-4147-A177-3AD203B41FA5}">
                      <a16:colId xmlns:a16="http://schemas.microsoft.com/office/drawing/2014/main" val="1461809501"/>
                    </a:ext>
                  </a:extLst>
                </a:gridCol>
                <a:gridCol w="954114">
                  <a:extLst>
                    <a:ext uri="{9D8B030D-6E8A-4147-A177-3AD203B41FA5}">
                      <a16:colId xmlns:a16="http://schemas.microsoft.com/office/drawing/2014/main" val="215485397"/>
                    </a:ext>
                  </a:extLst>
                </a:gridCol>
                <a:gridCol w="954114">
                  <a:extLst>
                    <a:ext uri="{9D8B030D-6E8A-4147-A177-3AD203B41FA5}">
                      <a16:colId xmlns:a16="http://schemas.microsoft.com/office/drawing/2014/main" val="704487694"/>
                    </a:ext>
                  </a:extLst>
                </a:gridCol>
              </a:tblGrid>
              <a:tr h="7038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conv2d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필터 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사이즈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활성화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Dense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맥스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풀링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드롭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아웃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dirty="0" err="1">
                          <a:effectLst/>
                        </a:rPr>
                        <a:t>출력층</a:t>
                      </a:r>
                      <a:endParaRPr lang="en-US" altLang="ko-KR" dirty="0">
                        <a:effectLst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dirty="0">
                          <a:effectLst/>
                        </a:rPr>
                        <a:t>Accuracy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Loss</a:t>
                      </a:r>
                      <a:endParaRPr lang="ko-KR" altLang="en-US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332689"/>
                  </a:ext>
                </a:extLst>
              </a:tr>
              <a:tr h="5486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필터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필터</a:t>
                      </a: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사이즈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활성화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노드 수</a:t>
                      </a:r>
                      <a:endParaRPr lang="en-US" altLang="ko-KR" dirty="0"/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활성화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함수</a:t>
                      </a:r>
                      <a:endParaRPr lang="en-US" altLang="ko-KR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dirty="0">
                        <a:effectLst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95920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Model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00B050"/>
                          </a:solidFill>
                        </a:rPr>
                        <a:t>32</a:t>
                      </a:r>
                      <a:endParaRPr lang="ko-KR" alt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 × 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Relu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sigmoid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0.8812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0" dirty="0"/>
                        <a:t>0.4505</a:t>
                      </a:r>
                      <a:endParaRPr lang="ko-KR" altLang="en-US" spc="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29350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006FCE"/>
                          </a:solidFill>
                        </a:rPr>
                        <a:t>Model 2</a:t>
                      </a:r>
                      <a:endParaRPr lang="ko-KR" altLang="en-US" b="1" dirty="0">
                        <a:solidFill>
                          <a:srgbClr val="006FCE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00B050"/>
                          </a:solidFill>
                        </a:rPr>
                        <a:t>64</a:t>
                      </a:r>
                      <a:endParaRPr lang="ko-KR" altLang="en-US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9700"/>
                          </a:solidFill>
                        </a:rPr>
                        <a:t>3 × 3</a:t>
                      </a:r>
                      <a:endParaRPr lang="ko-KR" altLang="en-US" dirty="0">
                        <a:solidFill>
                          <a:srgbClr val="FF9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Relu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0.25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sigmoid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0.8901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pc="0" dirty="0"/>
                        <a:t>0.4649</a:t>
                      </a:r>
                      <a:endParaRPr lang="ko-KR" altLang="en-US" spc="0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25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 3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9700"/>
                          </a:solidFill>
                        </a:rPr>
                        <a:t>4 × 4</a:t>
                      </a:r>
                      <a:endParaRPr lang="ko-KR" altLang="en-US" dirty="0">
                        <a:solidFill>
                          <a:srgbClr val="FF9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Relu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sigmoid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0.8701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0" dirty="0"/>
                        <a:t>0.5508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3562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Model 4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9700"/>
                          </a:solidFill>
                        </a:rPr>
                        <a:t>2 × 2</a:t>
                      </a:r>
                      <a:endParaRPr lang="ko-KR" altLang="en-US" b="1" dirty="0">
                        <a:solidFill>
                          <a:srgbClr val="FF9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Relu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2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0.25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sigmoid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0.8957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0" dirty="0">
                          <a:solidFill>
                            <a:schemeClr val="tx1"/>
                          </a:solidFill>
                        </a:rPr>
                        <a:t>0.4540</a:t>
                      </a:r>
                      <a:endParaRPr lang="ko-KR" altLang="en-US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75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Model 5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64</a:t>
                      </a:r>
                    </a:p>
                    <a:p>
                      <a:pPr algn="ctr" latinLnBrk="1"/>
                      <a:r>
                        <a:rPr lang="en-US" altLang="ko-KR" dirty="0"/>
                        <a:t>128</a:t>
                      </a:r>
                    </a:p>
                    <a:p>
                      <a:pPr algn="ctr" latinLnBrk="1"/>
                      <a:r>
                        <a:rPr lang="en-US" altLang="ko-KR" dirty="0"/>
                        <a:t>256</a:t>
                      </a:r>
                    </a:p>
                    <a:p>
                      <a:pPr algn="ctr" latinLnBrk="1"/>
                      <a:r>
                        <a:rPr lang="en-US" altLang="ko-KR" dirty="0"/>
                        <a:t>512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 × 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Relu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256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Relu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2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0.25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ea typeface="KoPub돋움체 Medium"/>
                          <a:cs typeface="+mn-cs"/>
                        </a:rPr>
                        <a:t>sigmoid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ea typeface="KoPub돋움체 Medium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EF151E"/>
                          </a:solidFill>
                        </a:rPr>
                        <a:t>0.9212</a:t>
                      </a:r>
                      <a:endParaRPr lang="ko-KR" altLang="en-US" dirty="0">
                        <a:solidFill>
                          <a:srgbClr val="EF151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0" dirty="0">
                          <a:solidFill>
                            <a:srgbClr val="EF151E"/>
                          </a:solidFill>
                        </a:rPr>
                        <a:t>0.4681</a:t>
                      </a:r>
                      <a:endParaRPr lang="ko-KR" altLang="en-US" spc="0" dirty="0">
                        <a:solidFill>
                          <a:srgbClr val="EF151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1285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462B36E-0ABC-4389-94D1-C9940F66F1C7}"/>
              </a:ext>
            </a:extLst>
          </p:cNvPr>
          <p:cNvSpPr txBox="1"/>
          <p:nvPr/>
        </p:nvSpPr>
        <p:spPr>
          <a:xfrm>
            <a:off x="565006" y="5684398"/>
            <a:ext cx="509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※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학습 횟수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(Epochs) : 30, 1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회당 샘플 처리 개수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Batch_size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: 64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24F2DE3-AAF8-4C2E-8BD0-8357FDE8C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21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6702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01" y="54744"/>
            <a:ext cx="9905996" cy="897503"/>
          </a:xfrm>
        </p:spPr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최적 모델 구조</a:t>
            </a:r>
            <a:r>
              <a:rPr lang="en-US" altLang="ko-KR" sz="1600" dirty="0"/>
              <a:t>(Model 5)</a:t>
            </a:r>
            <a:endParaRPr lang="ko-KR" altLang="en-US" sz="1800" dirty="0"/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EA4D04A2-29DD-46C8-B03A-B63313429F41}"/>
              </a:ext>
            </a:extLst>
          </p:cNvPr>
          <p:cNvGrpSpPr/>
          <p:nvPr/>
        </p:nvGrpSpPr>
        <p:grpSpPr>
          <a:xfrm>
            <a:off x="962999" y="857317"/>
            <a:ext cx="10481487" cy="5504459"/>
            <a:chOff x="955345" y="1136248"/>
            <a:chExt cx="10481487" cy="550445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740C3FD-024F-4800-AFC6-4C1CF0AE9C98}"/>
                </a:ext>
              </a:extLst>
            </p:cNvPr>
            <p:cNvGrpSpPr/>
            <p:nvPr/>
          </p:nvGrpSpPr>
          <p:grpSpPr>
            <a:xfrm>
              <a:off x="6760992" y="5084052"/>
              <a:ext cx="1762124" cy="1554408"/>
              <a:chOff x="5213417" y="5096121"/>
              <a:chExt cx="1762124" cy="155440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62FC5FC2-EA98-4B6F-BA16-5A37BF265E9F}"/>
                      </a:ext>
                    </a:extLst>
                  </p:cNvPr>
                  <p:cNvSpPr/>
                  <p:nvPr/>
                </p:nvSpPr>
                <p:spPr>
                  <a:xfrm>
                    <a:off x="5213417" y="5096121"/>
                    <a:ext cx="1762124" cy="1171978"/>
                  </a:xfrm>
                  <a:prstGeom prst="rect">
                    <a:avLst/>
                  </a:prstGeom>
                  <a:solidFill>
                    <a:srgbClr val="F5B29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ko-KR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개</m:t>
                        </m:r>
                      </m:oMath>
                    </a14:m>
                    <a:r>
                      <a:rPr lang="ko-KR" altLang="en-US" sz="1600" dirty="0">
                        <a:solidFill>
                          <a:schemeClr val="tx1"/>
                        </a:solidFill>
                      </a:rPr>
                      <a:t> 노드</a:t>
                    </a:r>
                  </a:p>
                </p:txBody>
              </p:sp>
            </mc:Choice>
            <mc:Fallback xmlns=""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62FC5FC2-EA98-4B6F-BA16-5A37BF265E9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13417" y="5096121"/>
                    <a:ext cx="1762124" cy="117197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DF1AF4DD-721E-4F2E-BB1A-E9A61CAAF944}"/>
                  </a:ext>
                </a:extLst>
              </p:cNvPr>
              <p:cNvSpPr/>
              <p:nvPr/>
            </p:nvSpPr>
            <p:spPr>
              <a:xfrm>
                <a:off x="5213417" y="6265852"/>
                <a:ext cx="1762124" cy="3846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Dense(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A8CB45C4-B4BC-4180-A34D-6DA328B4DB67}"/>
                    </a:ext>
                  </a:extLst>
                </p:cNvPr>
                <p:cNvSpPr/>
                <p:nvPr/>
              </p:nvSpPr>
              <p:spPr>
                <a:xfrm>
                  <a:off x="9663816" y="1141711"/>
                  <a:ext cx="1762124" cy="117197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𝑑𝑟𝑜𝑝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en-US" altLang="ko-KR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25%</m:t>
                      </m:r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</a:rPr>
                    <a:t>)</a:t>
                  </a:r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A8CB45C4-B4BC-4180-A34D-6DA328B4DB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816" y="1141711"/>
                  <a:ext cx="1762124" cy="11719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그룹 1"/>
            <p:cNvGrpSpPr/>
            <p:nvPr/>
          </p:nvGrpSpPr>
          <p:grpSpPr>
            <a:xfrm>
              <a:off x="9663816" y="2921523"/>
              <a:ext cx="1762124" cy="1554406"/>
              <a:chOff x="3905250" y="4767525"/>
              <a:chExt cx="1762124" cy="155440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72923D80-AD8B-43B3-A321-0842E1A6BC5A}"/>
                      </a:ext>
                    </a:extLst>
                  </p:cNvPr>
                  <p:cNvSpPr/>
                  <p:nvPr/>
                </p:nvSpPr>
                <p:spPr>
                  <a:xfrm>
                    <a:off x="3905250" y="4767525"/>
                    <a:ext cx="1762124" cy="1171978"/>
                  </a:xfrm>
                  <a:prstGeom prst="rect">
                    <a:avLst/>
                  </a:prstGeom>
                  <a:solidFill>
                    <a:srgbClr val="F5B29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ko-KR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개</m:t>
                        </m:r>
                      </m:oMath>
                    </a14:m>
                    <a:r>
                      <a:rPr lang="ko-KR" altLang="en-US" sz="1600" dirty="0">
                        <a:solidFill>
                          <a:schemeClr val="tx1"/>
                        </a:solidFill>
                      </a:rPr>
                      <a:t> 노드</a:t>
                    </a:r>
                  </a:p>
                </p:txBody>
              </p:sp>
            </mc:Choice>
            <mc:Fallback xmlns="">
              <p:sp>
                <p:nvSpPr>
                  <p:cNvPr id="33" name="직사각형 32">
                    <a:extLst>
                      <a:ext uri="{FF2B5EF4-FFF2-40B4-BE49-F238E27FC236}">
                        <a16:creationId xmlns:a16="http://schemas.microsoft.com/office/drawing/2014/main" id="{72923D80-AD8B-43B3-A321-0842E1A6BC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05250" y="4767525"/>
                    <a:ext cx="1762124" cy="117197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5172ABA-B083-44FE-89EA-F688D6A5D783}"/>
                  </a:ext>
                </a:extLst>
              </p:cNvPr>
              <p:cNvSpPr/>
              <p:nvPr/>
            </p:nvSpPr>
            <p:spPr>
              <a:xfrm>
                <a:off x="3905250" y="5937254"/>
                <a:ext cx="1762124" cy="3846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pc="-150" dirty="0"/>
                  <a:t>Dense(sigmoid)</a:t>
                </a:r>
                <a:endParaRPr lang="ko-KR" altLang="en-US" spc="-15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2923D80-AD8B-43B3-A321-0842E1A6BC5A}"/>
                    </a:ext>
                  </a:extLst>
                </p:cNvPr>
                <p:cNvSpPr/>
                <p:nvPr/>
              </p:nvSpPr>
              <p:spPr>
                <a:xfrm>
                  <a:off x="9674708" y="5262872"/>
                  <a:ext cx="1762124" cy="117197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1" spc="-1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𝐴𝑐𝑐𝑢𝑟𝑎𝑐𝑦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ko-KR" sz="1600" b="0" i="1" spc="-15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0.9212</m:t>
                        </m:r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altLang="ko-KR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altLang="ko-KR" sz="1600" i="1" dirty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a:t>Loss = 0.4681</a:t>
                  </a:r>
                </a:p>
              </p:txBody>
            </p:sp>
          </mc:Choice>
          <mc:Fallback xmlns=""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72923D80-AD8B-43B3-A321-0842E1A6BC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4708" y="5262872"/>
                  <a:ext cx="1762124" cy="117197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DF440AF-946D-4CEE-9C7B-BC84AADCC3E5}"/>
                </a:ext>
              </a:extLst>
            </p:cNvPr>
            <p:cNvGrpSpPr/>
            <p:nvPr/>
          </p:nvGrpSpPr>
          <p:grpSpPr>
            <a:xfrm>
              <a:off x="3858169" y="2943369"/>
              <a:ext cx="1762124" cy="1556655"/>
              <a:chOff x="2970382" y="1665529"/>
              <a:chExt cx="1762124" cy="15566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91C8223A-7019-4F82-9671-03DCBA832FE2}"/>
                      </a:ext>
                    </a:extLst>
                  </p:cNvPr>
                  <p:cNvSpPr/>
                  <p:nvPr/>
                </p:nvSpPr>
                <p:spPr>
                  <a:xfrm>
                    <a:off x="2970382" y="1665529"/>
                    <a:ext cx="1762124" cy="1171978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𝑐𝑜𝑛𝑣𝑜𝑙𝑢𝑡𝑖𝑜𝑛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(256</a:t>
                    </a:r>
                    <a:r>
                      <a:rPr lang="ko-KR" altLang="en-US" sz="1400" dirty="0">
                        <a:solidFill>
                          <a:schemeClr val="tx1"/>
                        </a:solidFill>
                      </a:rPr>
                      <a:t>개 필터</a:t>
                    </a:r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, 2×2)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ysClr val="windowText" lastClr="000000"/>
                        </a:solidFill>
                      </a:rPr>
                      <a:t>(62×62×256)</a:t>
                    </a:r>
                    <a:endParaRPr lang="en-US" altLang="ko-KR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4" name="직사각형 73">
                    <a:extLst>
                      <a:ext uri="{FF2B5EF4-FFF2-40B4-BE49-F238E27FC236}">
                        <a16:creationId xmlns:a16="http://schemas.microsoft.com/office/drawing/2014/main" id="{91C8223A-7019-4F82-9671-03DCBA832F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0382" y="1665529"/>
                    <a:ext cx="1762124" cy="117197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21946EBF-C761-47B0-98E7-1EF29388A495}"/>
                  </a:ext>
                </a:extLst>
              </p:cNvPr>
              <p:cNvSpPr/>
              <p:nvPr/>
            </p:nvSpPr>
            <p:spPr>
              <a:xfrm>
                <a:off x="2970382" y="2837507"/>
                <a:ext cx="1762124" cy="3846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Conv2d(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5D25AA38-2ED1-4953-AA46-328D66720BC3}"/>
                    </a:ext>
                  </a:extLst>
                </p:cNvPr>
                <p:cNvSpPr/>
                <p:nvPr/>
              </p:nvSpPr>
              <p:spPr>
                <a:xfrm>
                  <a:off x="3858169" y="1136248"/>
                  <a:ext cx="1762124" cy="117197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𝑀𝑎𝑥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𝑝𝑜𝑜𝑙𝑖𝑛𝑔</m:t>
                            </m:r>
                          </m:sub>
                        </m:sSub>
                      </m:oMath>
                    </m:oMathPara>
                  </a14:m>
                  <a:endParaRPr lang="en-US" altLang="ko-KR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𝑃𝑜𝑜𝑙𝑖𝑛𝑔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5B296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altLang="ko-KR" sz="1600" dirty="0">
                    <a:solidFill>
                      <a:sysClr val="windowText" lastClr="000000"/>
                    </a:solidFill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ysClr val="windowText" lastClr="000000"/>
                      </a:solidFill>
                    </a:rPr>
                    <a:t>(63×63×128)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5D25AA38-2ED1-4953-AA46-328D66720B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169" y="1136248"/>
                  <a:ext cx="1762124" cy="117197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3E62234D-2ABA-4EAA-A29B-8E2C84534BB0}"/>
                    </a:ext>
                  </a:extLst>
                </p:cNvPr>
                <p:cNvSpPr/>
                <p:nvPr/>
              </p:nvSpPr>
              <p:spPr>
                <a:xfrm>
                  <a:off x="955346" y="1136248"/>
                  <a:ext cx="1762124" cy="1171978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ko-KR" dirty="0">
                      <a:solidFill>
                        <a:sysClr val="windowText" lastClr="000000"/>
                      </a:solidFill>
                    </a:rPr>
                    <a:t> …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49,152</m:t>
                          </m:r>
                        </m:sub>
                      </m:sSub>
                    </m:oMath>
                  </a14:m>
                  <a:endParaRPr lang="en-US" altLang="ko-KR" dirty="0">
                    <a:solidFill>
                      <a:sysClr val="windowText" lastClr="000000"/>
                    </a:solidFill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ysClr val="windowText" lastClr="000000"/>
                      </a:solidFill>
                    </a:rPr>
                    <a:t>(128×128×3</a:t>
                  </a:r>
                  <a:r>
                    <a:rPr lang="ko-KR" altLang="en-US" sz="1200" dirty="0">
                      <a:solidFill>
                        <a:sysClr val="windowText" lastClr="000000"/>
                      </a:solidFill>
                    </a:rPr>
                    <a:t>개의 속성</a:t>
                  </a:r>
                  <a:r>
                    <a:rPr lang="en-US" altLang="ko-KR" sz="1200" dirty="0">
                      <a:solidFill>
                        <a:sysClr val="windowText" lastClr="000000"/>
                      </a:solidFill>
                    </a:rPr>
                    <a:t>)</a:t>
                  </a:r>
                  <a:endParaRPr lang="ko-KR" altLang="en-US" sz="12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직사각형 4">
                  <a:extLst>
                    <a:ext uri="{FF2B5EF4-FFF2-40B4-BE49-F238E27FC236}">
                      <a16:creationId xmlns:a16="http://schemas.microsoft.com/office/drawing/2014/main" id="{3E62234D-2ABA-4EAA-A29B-8E2C84534B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5346" y="1136248"/>
                  <a:ext cx="1762124" cy="1171978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3621632-E08E-40AA-8A24-62D3C0149DCF}"/>
                </a:ext>
              </a:extLst>
            </p:cNvPr>
            <p:cNvGrpSpPr/>
            <p:nvPr/>
          </p:nvGrpSpPr>
          <p:grpSpPr>
            <a:xfrm>
              <a:off x="955345" y="2921523"/>
              <a:ext cx="1762124" cy="1556655"/>
              <a:chOff x="2970382" y="1665529"/>
              <a:chExt cx="1762124" cy="15566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FEC00452-830D-4062-AC69-3F7F6ACEA4DF}"/>
                      </a:ext>
                    </a:extLst>
                  </p:cNvPr>
                  <p:cNvSpPr/>
                  <p:nvPr/>
                </p:nvSpPr>
                <p:spPr>
                  <a:xfrm>
                    <a:off x="2970382" y="1665529"/>
                    <a:ext cx="1762124" cy="1171978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𝑐𝑜𝑛𝑣𝑜𝑙𝑢𝑡𝑖𝑜𝑛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(64</a:t>
                    </a:r>
                    <a:r>
                      <a:rPr lang="ko-KR" altLang="en-US" sz="1400" dirty="0">
                        <a:solidFill>
                          <a:schemeClr val="tx1"/>
                        </a:solidFill>
                      </a:rPr>
                      <a:t>개 필터</a:t>
                    </a:r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, 2×2)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ysClr val="windowText" lastClr="000000"/>
                        </a:solidFill>
                      </a:rPr>
                      <a:t>(127×127×64)</a:t>
                    </a:r>
                    <a:endParaRPr lang="en-US" altLang="ko-KR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FEC00452-830D-4062-AC69-3F7F6ACEA4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0382" y="1665529"/>
                    <a:ext cx="1762124" cy="1171978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229990F-B30D-40D3-A6FF-294EAA3813AF}"/>
                  </a:ext>
                </a:extLst>
              </p:cNvPr>
              <p:cNvSpPr/>
              <p:nvPr/>
            </p:nvSpPr>
            <p:spPr>
              <a:xfrm>
                <a:off x="2970382" y="2837507"/>
                <a:ext cx="1762124" cy="3846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Conv2d(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4309A199-2527-4D9D-B7F6-197996797BE9}"/>
                </a:ext>
              </a:extLst>
            </p:cNvPr>
            <p:cNvGrpSpPr/>
            <p:nvPr/>
          </p:nvGrpSpPr>
          <p:grpSpPr>
            <a:xfrm>
              <a:off x="958267" y="5084052"/>
              <a:ext cx="1762124" cy="1556655"/>
              <a:chOff x="2970382" y="1665529"/>
              <a:chExt cx="1762124" cy="15566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F417478B-6CDA-4E17-8AA8-4B3A5CE8691A}"/>
                      </a:ext>
                    </a:extLst>
                  </p:cNvPr>
                  <p:cNvSpPr/>
                  <p:nvPr/>
                </p:nvSpPr>
                <p:spPr>
                  <a:xfrm>
                    <a:off x="2970382" y="1665529"/>
                    <a:ext cx="1762124" cy="1171978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𝑐𝑜𝑛𝑣𝑜𝑙𝑢𝑡𝑖𝑜𝑛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(128</a:t>
                    </a:r>
                    <a:r>
                      <a:rPr lang="ko-KR" altLang="en-US" sz="1400" dirty="0">
                        <a:solidFill>
                          <a:schemeClr val="tx1"/>
                        </a:solidFill>
                      </a:rPr>
                      <a:t>개 필터</a:t>
                    </a:r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, 2×2)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ysClr val="windowText" lastClr="000000"/>
                        </a:solidFill>
                      </a:rPr>
                      <a:t>(126×126×128)</a:t>
                    </a:r>
                    <a:endParaRPr lang="en-US" altLang="ko-KR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id="{F417478B-6CDA-4E17-8AA8-4B3A5CE869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70382" y="1665529"/>
                    <a:ext cx="1762124" cy="1171978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5E67EA-8513-4C9E-9569-8EA9A68BB889}"/>
                  </a:ext>
                </a:extLst>
              </p:cNvPr>
              <p:cNvSpPr/>
              <p:nvPr/>
            </p:nvSpPr>
            <p:spPr>
              <a:xfrm>
                <a:off x="2970382" y="2837507"/>
                <a:ext cx="1762124" cy="3846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Conv2d(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3545F647-BB12-4238-B5EA-0AB6FA665997}"/>
                    </a:ext>
                  </a:extLst>
                </p:cNvPr>
                <p:cNvSpPr/>
                <p:nvPr/>
              </p:nvSpPr>
              <p:spPr>
                <a:xfrm>
                  <a:off x="6760992" y="3023327"/>
                  <a:ext cx="1762124" cy="117197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𝐹𝑙𝑎𝑡𝑡𝑒𝑛</m:t>
                            </m:r>
                          </m:sub>
                        </m:sSub>
                      </m:oMath>
                    </m:oMathPara>
                  </a14:m>
                  <a:endParaRPr lang="en-US" altLang="ko-KR" sz="16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altLang="ko-KR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60,800</m:t>
                      </m:r>
                      <m:r>
                        <a:rPr lang="ko-KR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개</m:t>
                      </m:r>
                    </m:oMath>
                  </a14:m>
                  <a:r>
                    <a:rPr lang="ko-KR" altLang="en-US" sz="1600" dirty="0">
                      <a:solidFill>
                        <a:schemeClr val="tx1"/>
                      </a:solidFill>
                    </a:rPr>
                    <a:t> 노드</a:t>
                  </a:r>
                </a:p>
              </p:txBody>
            </p:sp>
          </mc:Choice>
          <mc:Fallback xmlns=""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3545F647-BB12-4238-B5EA-0AB6FA6659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992" y="3023327"/>
                  <a:ext cx="1762124" cy="117197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84FA660-B1BD-402F-926B-2D4E09255EE7}"/>
                </a:ext>
              </a:extLst>
            </p:cNvPr>
            <p:cNvGrpSpPr/>
            <p:nvPr/>
          </p:nvGrpSpPr>
          <p:grpSpPr>
            <a:xfrm>
              <a:off x="3858169" y="5084052"/>
              <a:ext cx="1762124" cy="1556655"/>
              <a:chOff x="9785177" y="3172081"/>
              <a:chExt cx="1762124" cy="15566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67C044A6-78CB-47C6-9160-5DD1BD488FB2}"/>
                      </a:ext>
                    </a:extLst>
                  </p:cNvPr>
                  <p:cNvSpPr/>
                  <p:nvPr/>
                </p:nvSpPr>
                <p:spPr>
                  <a:xfrm>
                    <a:off x="9785177" y="3172081"/>
                    <a:ext cx="1762124" cy="1171978"/>
                  </a:xfrm>
                  <a:prstGeom prst="rect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𝑐𝑜𝑛𝑣𝑜𝑙𝑢𝑡𝑖𝑜𝑛</m:t>
                              </m:r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oMath>
                      </m:oMathPara>
                    </a14:m>
                    <a:endParaRPr lang="en-US" altLang="ko-KR" sz="16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(512</a:t>
                    </a:r>
                    <a:r>
                      <a:rPr lang="ko-KR" altLang="en-US" sz="1400" dirty="0">
                        <a:solidFill>
                          <a:schemeClr val="tx1"/>
                        </a:solidFill>
                      </a:rPr>
                      <a:t>개 필터</a:t>
                    </a:r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, 2×2)</a:t>
                    </a:r>
                  </a:p>
                  <a:p>
                    <a:pPr algn="ctr"/>
                    <a:r>
                      <a:rPr lang="en-US" altLang="ko-KR" sz="1200" dirty="0">
                        <a:solidFill>
                          <a:sysClr val="windowText" lastClr="000000"/>
                        </a:solidFill>
                      </a:rPr>
                      <a:t>(61×61×512)</a:t>
                    </a:r>
                    <a:endParaRPr lang="en-US" altLang="ko-KR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67C044A6-78CB-47C6-9160-5DD1BD488F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5177" y="3172081"/>
                    <a:ext cx="1762124" cy="1171978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FB98CF9-0698-432D-B402-E05C5569E4F9}"/>
                  </a:ext>
                </a:extLst>
              </p:cNvPr>
              <p:cNvSpPr/>
              <p:nvPr/>
            </p:nvSpPr>
            <p:spPr>
              <a:xfrm>
                <a:off x="9785177" y="4344059"/>
                <a:ext cx="1762124" cy="38467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Conv2d(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2D5A3679-5B78-4233-B854-12BA80B85245}"/>
                </a:ext>
              </a:extLst>
            </p:cNvPr>
            <p:cNvGrpSpPr/>
            <p:nvPr/>
          </p:nvGrpSpPr>
          <p:grpSpPr>
            <a:xfrm>
              <a:off x="1585941" y="2384124"/>
              <a:ext cx="503198" cy="2642960"/>
              <a:chOff x="1585941" y="2384124"/>
              <a:chExt cx="503198" cy="2642960"/>
            </a:xfrm>
            <a:solidFill>
              <a:schemeClr val="bg1">
                <a:lumMod val="65000"/>
              </a:schemeClr>
            </a:solidFill>
          </p:grpSpPr>
          <p:pic>
            <p:nvPicPr>
              <p:cNvPr id="38" name="그래픽 37" descr="Arrow Down 단색으로 채워진">
                <a:extLst>
                  <a:ext uri="{FF2B5EF4-FFF2-40B4-BE49-F238E27FC236}">
                    <a16:creationId xmlns:a16="http://schemas.microsoft.com/office/drawing/2014/main" id="{E174C0C7-03DF-4813-A01E-0EA00D6122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585941" y="2384124"/>
                <a:ext cx="500932" cy="500932"/>
              </a:xfrm>
              <a:prstGeom prst="rect">
                <a:avLst/>
              </a:prstGeom>
            </p:spPr>
          </p:pic>
          <p:pic>
            <p:nvPicPr>
              <p:cNvPr id="101" name="그래픽 100" descr="Arrow Down 단색으로 채워진">
                <a:extLst>
                  <a:ext uri="{FF2B5EF4-FFF2-40B4-BE49-F238E27FC236}">
                    <a16:creationId xmlns:a16="http://schemas.microsoft.com/office/drawing/2014/main" id="{B09DB822-A143-4B6C-918B-9E9B2D8AE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588207" y="4526152"/>
                <a:ext cx="500932" cy="50093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1C277B2A-448A-4C1C-A702-5DA423383D55}"/>
                    </a:ext>
                  </a:extLst>
                </p:cNvPr>
                <p:cNvSpPr/>
                <p:nvPr/>
              </p:nvSpPr>
              <p:spPr>
                <a:xfrm>
                  <a:off x="6760992" y="1141711"/>
                  <a:ext cx="1762124" cy="1171978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𝑀𝑎𝑥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𝑝𝑜𝑜𝑙𝑖𝑛𝑔</m:t>
                            </m:r>
                          </m:sub>
                        </m:sSub>
                      </m:oMath>
                    </m:oMathPara>
                  </a14:m>
                  <a:endParaRPr lang="en-US" altLang="ko-KR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𝑃𝑜𝑜𝑙𝑖𝑛𝑔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rgbClr val="F5B296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altLang="ko-KR" sz="1600" dirty="0">
                    <a:solidFill>
                      <a:sysClr val="windowText" lastClr="000000"/>
                    </a:solidFill>
                  </a:endParaRPr>
                </a:p>
                <a:p>
                  <a:pPr algn="ctr"/>
                  <a:r>
                    <a:rPr lang="en-US" altLang="ko-KR" sz="1200" dirty="0">
                      <a:solidFill>
                        <a:sysClr val="windowText" lastClr="000000"/>
                      </a:solidFill>
                    </a:rPr>
                    <a:t>(30×30×512)</a:t>
                  </a:r>
                  <a:endParaRPr lang="en-US" altLang="ko-KR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직사각형 101">
                  <a:extLst>
                    <a:ext uri="{FF2B5EF4-FFF2-40B4-BE49-F238E27FC236}">
                      <a16:creationId xmlns:a16="http://schemas.microsoft.com/office/drawing/2014/main" id="{1C277B2A-448A-4C1C-A702-5DA423383D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992" y="1141711"/>
                  <a:ext cx="1762124" cy="1171978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EFB41BD-CACC-4180-8C93-3F38689831ED}"/>
                </a:ext>
              </a:extLst>
            </p:cNvPr>
            <p:cNvGrpSpPr/>
            <p:nvPr/>
          </p:nvGrpSpPr>
          <p:grpSpPr>
            <a:xfrm>
              <a:off x="4487631" y="2384124"/>
              <a:ext cx="503198" cy="2642960"/>
              <a:chOff x="1585941" y="2384124"/>
              <a:chExt cx="503198" cy="2642960"/>
            </a:xfrm>
            <a:solidFill>
              <a:schemeClr val="bg1">
                <a:lumMod val="65000"/>
              </a:schemeClr>
            </a:solidFill>
          </p:grpSpPr>
          <p:pic>
            <p:nvPicPr>
              <p:cNvPr id="106" name="그래픽 105" descr="Arrow Down 단색으로 채워진">
                <a:extLst>
                  <a:ext uri="{FF2B5EF4-FFF2-40B4-BE49-F238E27FC236}">
                    <a16:creationId xmlns:a16="http://schemas.microsoft.com/office/drawing/2014/main" id="{F7D89FA9-1078-4AE8-BB68-44051F507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585941" y="2384124"/>
                <a:ext cx="500932" cy="500932"/>
              </a:xfrm>
              <a:prstGeom prst="rect">
                <a:avLst/>
              </a:prstGeom>
            </p:spPr>
          </p:pic>
          <p:pic>
            <p:nvPicPr>
              <p:cNvPr id="107" name="그래픽 106" descr="Arrow Down 단색으로 채워진">
                <a:extLst>
                  <a:ext uri="{FF2B5EF4-FFF2-40B4-BE49-F238E27FC236}">
                    <a16:creationId xmlns:a16="http://schemas.microsoft.com/office/drawing/2014/main" id="{54B07129-23B8-41C5-9CBC-69F050A2B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588207" y="4526152"/>
                <a:ext cx="500932" cy="500932"/>
              </a:xfrm>
              <a:prstGeom prst="rect">
                <a:avLst/>
              </a:prstGeom>
            </p:spPr>
          </p:pic>
        </p:grpSp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ECDAE0E0-AC5C-4B29-B1B2-1A4485A68589}"/>
                </a:ext>
              </a:extLst>
            </p:cNvPr>
            <p:cNvGrpSpPr/>
            <p:nvPr/>
          </p:nvGrpSpPr>
          <p:grpSpPr>
            <a:xfrm>
              <a:off x="7390455" y="2384124"/>
              <a:ext cx="500932" cy="2506020"/>
              <a:chOff x="1585941" y="2384124"/>
              <a:chExt cx="500932" cy="2506020"/>
            </a:xfrm>
            <a:solidFill>
              <a:schemeClr val="bg1">
                <a:lumMod val="65000"/>
              </a:schemeClr>
            </a:solidFill>
          </p:grpSpPr>
          <p:pic>
            <p:nvPicPr>
              <p:cNvPr id="109" name="그래픽 108" descr="Arrow Down 단색으로 채워진">
                <a:extLst>
                  <a:ext uri="{FF2B5EF4-FFF2-40B4-BE49-F238E27FC236}">
                    <a16:creationId xmlns:a16="http://schemas.microsoft.com/office/drawing/2014/main" id="{8EB07038-9C42-4334-BF0E-09F8A72FD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585941" y="2384124"/>
                <a:ext cx="500932" cy="500932"/>
              </a:xfrm>
              <a:prstGeom prst="rect">
                <a:avLst/>
              </a:prstGeom>
            </p:spPr>
          </p:pic>
          <p:pic>
            <p:nvPicPr>
              <p:cNvPr id="110" name="그래픽 109" descr="Arrow Down 단색으로 채워진">
                <a:extLst>
                  <a:ext uri="{FF2B5EF4-FFF2-40B4-BE49-F238E27FC236}">
                    <a16:creationId xmlns:a16="http://schemas.microsoft.com/office/drawing/2014/main" id="{7CF6E13E-4A84-490F-8617-79187116D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585941" y="4389212"/>
                <a:ext cx="500932" cy="500932"/>
              </a:xfrm>
              <a:prstGeom prst="rect">
                <a:avLst/>
              </a:prstGeom>
            </p:spPr>
          </p:pic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4D09B209-18F9-4485-8C4B-3B31425408B1}"/>
                </a:ext>
              </a:extLst>
            </p:cNvPr>
            <p:cNvGrpSpPr/>
            <p:nvPr/>
          </p:nvGrpSpPr>
          <p:grpSpPr>
            <a:xfrm>
              <a:off x="10330397" y="2384124"/>
              <a:ext cx="508554" cy="2746786"/>
              <a:chOff x="1585941" y="2384124"/>
              <a:chExt cx="508554" cy="2746786"/>
            </a:xfrm>
            <a:solidFill>
              <a:schemeClr val="bg1">
                <a:lumMod val="65000"/>
              </a:schemeClr>
            </a:solidFill>
          </p:grpSpPr>
          <p:pic>
            <p:nvPicPr>
              <p:cNvPr id="112" name="그래픽 111" descr="Arrow Down 단색으로 채워진">
                <a:extLst>
                  <a:ext uri="{FF2B5EF4-FFF2-40B4-BE49-F238E27FC236}">
                    <a16:creationId xmlns:a16="http://schemas.microsoft.com/office/drawing/2014/main" id="{51A2EEF0-74F4-4700-B20E-19FB0B338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585941" y="2384124"/>
                <a:ext cx="500932" cy="500932"/>
              </a:xfrm>
              <a:prstGeom prst="rect">
                <a:avLst/>
              </a:prstGeom>
            </p:spPr>
          </p:pic>
          <p:pic>
            <p:nvPicPr>
              <p:cNvPr id="113" name="그래픽 112" descr="Arrow Down 단색으로 채워진">
                <a:extLst>
                  <a:ext uri="{FF2B5EF4-FFF2-40B4-BE49-F238E27FC236}">
                    <a16:creationId xmlns:a16="http://schemas.microsoft.com/office/drawing/2014/main" id="{76991878-3063-49E2-9068-F87D3C7A9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593563" y="4629978"/>
                <a:ext cx="500932" cy="500932"/>
              </a:xfrm>
              <a:prstGeom prst="rect">
                <a:avLst/>
              </a:prstGeom>
            </p:spPr>
          </p:pic>
        </p:grpSp>
        <p:cxnSp>
          <p:nvCxnSpPr>
            <p:cNvPr id="115" name="연결선: 꺾임 114">
              <a:extLst>
                <a:ext uri="{FF2B5EF4-FFF2-40B4-BE49-F238E27FC236}">
                  <a16:creationId xmlns:a16="http://schemas.microsoft.com/office/drawing/2014/main" id="{DA7A9684-26FE-4487-91C9-4B0317EF81FD}"/>
                </a:ext>
              </a:extLst>
            </p:cNvPr>
            <p:cNvCxnSpPr>
              <a:stCxn id="46" idx="3"/>
              <a:endCxn id="29" idx="1"/>
            </p:cNvCxnSpPr>
            <p:nvPr/>
          </p:nvCxnSpPr>
          <p:spPr>
            <a:xfrm flipV="1">
              <a:off x="2720391" y="1722237"/>
              <a:ext cx="1137778" cy="3947804"/>
            </a:xfrm>
            <a:prstGeom prst="bentConnector3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연결선: 꺾임 118">
              <a:extLst>
                <a:ext uri="{FF2B5EF4-FFF2-40B4-BE49-F238E27FC236}">
                  <a16:creationId xmlns:a16="http://schemas.microsoft.com/office/drawing/2014/main" id="{04781ECC-C5A1-4FDA-9A2B-5A605FE9D1E7}"/>
                </a:ext>
              </a:extLst>
            </p:cNvPr>
            <p:cNvCxnSpPr>
              <a:cxnSpLocks/>
              <a:stCxn id="84" idx="3"/>
              <a:endCxn id="102" idx="1"/>
            </p:cNvCxnSpPr>
            <p:nvPr/>
          </p:nvCxnSpPr>
          <p:spPr>
            <a:xfrm flipV="1">
              <a:off x="5620293" y="1727700"/>
              <a:ext cx="1140699" cy="3942341"/>
            </a:xfrm>
            <a:prstGeom prst="bentConnector3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연결선: 꺾임 121">
              <a:extLst>
                <a:ext uri="{FF2B5EF4-FFF2-40B4-BE49-F238E27FC236}">
                  <a16:creationId xmlns:a16="http://schemas.microsoft.com/office/drawing/2014/main" id="{447EAA08-8606-4BB1-847A-9E72CA4B83FF}"/>
                </a:ext>
              </a:extLst>
            </p:cNvPr>
            <p:cNvCxnSpPr>
              <a:stCxn id="35" idx="3"/>
              <a:endCxn id="34" idx="1"/>
            </p:cNvCxnSpPr>
            <p:nvPr/>
          </p:nvCxnSpPr>
          <p:spPr>
            <a:xfrm flipV="1">
              <a:off x="8523116" y="1727700"/>
              <a:ext cx="1140700" cy="3942341"/>
            </a:xfrm>
            <a:prstGeom prst="bentConnector3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5" name="슬라이드 번호 개체 틀 164">
            <a:extLst>
              <a:ext uri="{FF2B5EF4-FFF2-40B4-BE49-F238E27FC236}">
                <a16:creationId xmlns:a16="http://schemas.microsoft.com/office/drawing/2014/main" id="{BA5AF118-3272-43DF-8F93-078604749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22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936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CNN model 5 </a:t>
            </a:r>
            <a:r>
              <a:rPr lang="ko-KR" altLang="en-US" dirty="0"/>
              <a:t>훈련 결과</a:t>
            </a:r>
            <a:endParaRPr lang="ko-KR" altLang="en-US" sz="1800" dirty="0"/>
          </a:p>
        </p:txBody>
      </p:sp>
      <p:sp>
        <p:nvSpPr>
          <p:cNvPr id="14" name="내용 개체 틀 4">
            <a:extLst>
              <a:ext uri="{FF2B5EF4-FFF2-40B4-BE49-F238E27FC236}">
                <a16:creationId xmlns:a16="http://schemas.microsoft.com/office/drawing/2014/main" id="{AEFFDA19-E436-49F3-97EA-269826791146}"/>
              </a:ext>
            </a:extLst>
          </p:cNvPr>
          <p:cNvSpPr txBox="1">
            <a:spLocks/>
          </p:cNvSpPr>
          <p:nvPr/>
        </p:nvSpPr>
        <p:spPr>
          <a:xfrm>
            <a:off x="933449" y="1347526"/>
            <a:ext cx="4073881" cy="40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 err="1">
                <a:solidFill>
                  <a:srgbClr val="006FCE"/>
                </a:solidFill>
              </a:rPr>
              <a:t>Model.fit</a:t>
            </a:r>
            <a:r>
              <a:rPr lang="en-US" altLang="ko-KR" sz="2000" b="1" dirty="0">
                <a:solidFill>
                  <a:srgbClr val="006FCE"/>
                </a:solidFill>
              </a:rPr>
              <a:t>( ) &amp; </a:t>
            </a:r>
            <a:r>
              <a:rPr lang="en-US" altLang="ko-KR" sz="2000" b="1" dirty="0" err="1">
                <a:solidFill>
                  <a:srgbClr val="006FCE"/>
                </a:solidFill>
              </a:rPr>
              <a:t>Model.evaluate</a:t>
            </a:r>
            <a:r>
              <a:rPr lang="en-US" altLang="ko-KR" sz="2000" b="1" dirty="0">
                <a:solidFill>
                  <a:srgbClr val="006FCE"/>
                </a:solidFill>
              </a:rPr>
              <a:t>( )</a:t>
            </a:r>
            <a:endParaRPr lang="en-US" altLang="ko-KR" sz="2000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69C50-BFD1-454B-8A88-0DC2E1E65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23</a:t>
            </a:fld>
            <a:r>
              <a:rPr lang="en-US" altLang="ko-KR" dirty="0"/>
              <a:t>/45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CC7100-C301-4EC3-84BB-ECCB00198E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8"/>
          <a:stretch/>
        </p:blipFill>
        <p:spPr>
          <a:xfrm>
            <a:off x="1316483" y="1748616"/>
            <a:ext cx="9383768" cy="43932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EE502BC-E29A-40C4-8886-84770265C581}"/>
              </a:ext>
            </a:extLst>
          </p:cNvPr>
          <p:cNvSpPr/>
          <p:nvPr/>
        </p:nvSpPr>
        <p:spPr>
          <a:xfrm>
            <a:off x="5240771" y="5827364"/>
            <a:ext cx="2257308" cy="297048"/>
          </a:xfrm>
          <a:prstGeom prst="rect">
            <a:avLst/>
          </a:prstGeom>
          <a:solidFill>
            <a:srgbClr val="FF97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124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CNN model 5 </a:t>
            </a:r>
            <a:r>
              <a:rPr lang="ko-KR" altLang="en-US" dirty="0"/>
              <a:t>훈련 결과</a:t>
            </a:r>
            <a:endParaRPr lang="ko-KR" altLang="en-US" sz="1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C8F3BC-C918-49F0-9FD1-4E3EF0E49C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9" t="-6970" r="-4569" b="6970"/>
          <a:stretch/>
        </p:blipFill>
        <p:spPr>
          <a:xfrm>
            <a:off x="2576466" y="1347525"/>
            <a:ext cx="7296239" cy="4682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5AB51D-362A-472F-9D89-92593D38A3AE}"/>
              </a:ext>
            </a:extLst>
          </p:cNvPr>
          <p:cNvSpPr txBox="1"/>
          <p:nvPr/>
        </p:nvSpPr>
        <p:spPr>
          <a:xfrm>
            <a:off x="3806913" y="1205443"/>
            <a:ext cx="3839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[ </a:t>
            </a:r>
            <a:r>
              <a:rPr lang="ko-KR" altLang="en-US" sz="1400" b="1" dirty="0"/>
              <a:t>프로젝트 </a:t>
            </a:r>
            <a:r>
              <a:rPr lang="en-US" altLang="ko-KR" sz="1400" b="1" dirty="0"/>
              <a:t>Model 5 </a:t>
            </a:r>
            <a:r>
              <a:rPr lang="ko-KR" altLang="en-US" sz="1400" b="1" dirty="0"/>
              <a:t>훈련 과정 그래프</a:t>
            </a:r>
            <a:r>
              <a:rPr lang="en-US" altLang="ko-KR" sz="1400" b="1" dirty="0"/>
              <a:t>(Loss </a:t>
            </a:r>
            <a:r>
              <a:rPr lang="ko-KR" altLang="en-US" sz="1400" b="1" dirty="0"/>
              <a:t>기준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]</a:t>
            </a:r>
            <a:r>
              <a:rPr lang="ko-KR" altLang="en-US" sz="1400" b="1" dirty="0"/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CDD9BE8-4093-4B3B-B113-8603C577FC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24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5558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전이학습</a:t>
            </a:r>
            <a:r>
              <a:rPr lang="en-US" altLang="ko-KR" sz="1600" dirty="0"/>
              <a:t>(Transfer Learning)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BD3246-E22F-4E50-90A3-0A9CAAFB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09" y="1498696"/>
            <a:ext cx="11436270" cy="968292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006FCE"/>
                </a:solidFill>
              </a:rPr>
              <a:t>정의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/>
              <a:t> </a:t>
            </a:r>
            <a:r>
              <a:rPr lang="ko-KR" altLang="en-US" sz="2000" dirty="0"/>
              <a:t>큰 데이터 셋으로 훈련된 모델의 가중치를 가져와</a:t>
            </a:r>
            <a:r>
              <a:rPr lang="en-US" altLang="ko-KR" sz="2000" dirty="0"/>
              <a:t>, </a:t>
            </a:r>
            <a:r>
              <a:rPr lang="ko-KR" altLang="en-US" sz="2000" dirty="0"/>
              <a:t>사용자가 구축한 데이터에</a:t>
            </a:r>
            <a:r>
              <a:rPr lang="en-US" altLang="ko-KR" sz="2000" b="1" dirty="0"/>
              <a:t> </a:t>
            </a:r>
            <a:r>
              <a:rPr lang="ko-KR" altLang="en-US" sz="2000" dirty="0"/>
              <a:t>적용하여 학습하는 방식</a:t>
            </a:r>
            <a:endParaRPr lang="en-US" altLang="ko-KR" sz="2000" dirty="0"/>
          </a:p>
          <a:p>
            <a:r>
              <a:rPr lang="en-US" altLang="ko-KR" sz="2000" dirty="0"/>
              <a:t>           </a:t>
            </a:r>
            <a:r>
              <a:rPr lang="ko-KR" altLang="en-US" sz="2000" dirty="0"/>
              <a:t>이미 훈련된 </a:t>
            </a:r>
            <a:r>
              <a:rPr lang="en-US" altLang="ko-KR" sz="2000" dirty="0"/>
              <a:t>Backbone</a:t>
            </a:r>
            <a:r>
              <a:rPr lang="ko-KR" altLang="en-US" sz="2000" dirty="0"/>
              <a:t>을 활용하여 특성을 뽑아내고</a:t>
            </a:r>
            <a:r>
              <a:rPr lang="en-US" altLang="ko-KR" sz="2000" dirty="0"/>
              <a:t>, </a:t>
            </a:r>
            <a:r>
              <a:rPr lang="ko-KR" altLang="en-US" sz="2000" dirty="0"/>
              <a:t>본인의 데이터에 맞게 완전연결층을 조정하는 방식</a:t>
            </a:r>
            <a:endParaRPr lang="en-US" altLang="ko-KR" sz="20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E2D2D3-F61D-456D-928D-688F9E037D7F}"/>
              </a:ext>
            </a:extLst>
          </p:cNvPr>
          <p:cNvSpPr/>
          <p:nvPr/>
        </p:nvSpPr>
        <p:spPr>
          <a:xfrm>
            <a:off x="1948874" y="2714356"/>
            <a:ext cx="1911926" cy="12105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문제 </a:t>
            </a:r>
            <a:r>
              <a:rPr lang="en-US" altLang="ko-KR" dirty="0">
                <a:latin typeface="+mj-ea"/>
                <a:ea typeface="+mj-ea"/>
              </a:rPr>
              <a:t>A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66ED311-03E8-49FA-9FBD-F8FB01738423}"/>
              </a:ext>
            </a:extLst>
          </p:cNvPr>
          <p:cNvSpPr/>
          <p:nvPr/>
        </p:nvSpPr>
        <p:spPr>
          <a:xfrm>
            <a:off x="5123197" y="2714356"/>
            <a:ext cx="1911926" cy="12105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문제 </a:t>
            </a:r>
            <a:r>
              <a:rPr lang="en-US" altLang="ko-KR" dirty="0">
                <a:latin typeface="+mj-ea"/>
                <a:ea typeface="+mj-ea"/>
              </a:rPr>
              <a:t>A</a:t>
            </a:r>
            <a:r>
              <a:rPr lang="ko-KR" altLang="en-US" dirty="0">
                <a:latin typeface="+mj-ea"/>
                <a:ea typeface="+mj-ea"/>
              </a:rPr>
              <a:t>를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pPr algn="ctr"/>
            <a:r>
              <a:rPr lang="ko-KR" altLang="en-US" dirty="0">
                <a:latin typeface="+mj-ea"/>
                <a:ea typeface="+mj-ea"/>
              </a:rPr>
              <a:t>해결하면서 얻은 지식</a:t>
            </a:r>
            <a:r>
              <a:rPr lang="en-US" altLang="ko-KR" dirty="0">
                <a:latin typeface="+mj-ea"/>
                <a:ea typeface="+mj-ea"/>
              </a:rPr>
              <a:t>·</a:t>
            </a:r>
            <a:r>
              <a:rPr lang="ko-KR" altLang="en-US" dirty="0">
                <a:latin typeface="+mj-ea"/>
                <a:ea typeface="+mj-ea"/>
              </a:rPr>
              <a:t>경험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E8944E-6908-4680-BC1F-E0A83F371594}"/>
              </a:ext>
            </a:extLst>
          </p:cNvPr>
          <p:cNvSpPr/>
          <p:nvPr/>
        </p:nvSpPr>
        <p:spPr>
          <a:xfrm>
            <a:off x="8331202" y="2714356"/>
            <a:ext cx="1911926" cy="121057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+mj-ea"/>
                <a:ea typeface="+mj-ea"/>
              </a:rPr>
              <a:t>문제 </a:t>
            </a:r>
            <a:r>
              <a:rPr lang="en-US" altLang="ko-KR" dirty="0">
                <a:latin typeface="+mj-ea"/>
                <a:ea typeface="+mj-ea"/>
              </a:rPr>
              <a:t>B</a:t>
            </a:r>
            <a:endParaRPr lang="ko-KR" altLang="en-US" dirty="0">
              <a:latin typeface="+mj-ea"/>
              <a:ea typeface="+mj-ea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DDD2795-A67F-4A92-99AB-31F6FE74AB8B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860800" y="3319644"/>
            <a:ext cx="12623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EEE8882-227D-4112-944F-828EAEFFEDD5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7035123" y="3319644"/>
            <a:ext cx="1296079" cy="0"/>
          </a:xfrm>
          <a:prstGeom prst="straightConnector1">
            <a:avLst/>
          </a:prstGeom>
          <a:ln w="38100">
            <a:solidFill>
              <a:srgbClr val="006FC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8640E28F-DC3B-468F-9E9B-ED6F026FF651}"/>
              </a:ext>
            </a:extLst>
          </p:cNvPr>
          <p:cNvSpPr txBox="1">
            <a:spLocks/>
          </p:cNvSpPr>
          <p:nvPr/>
        </p:nvSpPr>
        <p:spPr>
          <a:xfrm>
            <a:off x="7048450" y="3004132"/>
            <a:ext cx="1269424" cy="315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800" b="1" dirty="0">
                <a:solidFill>
                  <a:srgbClr val="006FCE"/>
                </a:solidFill>
              </a:rPr>
              <a:t>전이학습</a:t>
            </a:r>
            <a:endParaRPr lang="en-US" altLang="ko-KR" sz="1800" dirty="0"/>
          </a:p>
          <a:p>
            <a:pPr algn="ctr"/>
            <a:endParaRPr lang="en-US" altLang="ko-KR" sz="1800" dirty="0">
              <a:solidFill>
                <a:srgbClr val="006FCE"/>
              </a:solidFill>
            </a:endParaRPr>
          </a:p>
          <a:p>
            <a:pPr algn="ctr"/>
            <a:endParaRPr lang="en-US" altLang="ko-KR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A5DF39-F2C5-47BE-AA47-17FD6848C47A}"/>
              </a:ext>
            </a:extLst>
          </p:cNvPr>
          <p:cNvSpPr txBox="1"/>
          <p:nvPr/>
        </p:nvSpPr>
        <p:spPr>
          <a:xfrm>
            <a:off x="7128675" y="3986560"/>
            <a:ext cx="31144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자료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서지영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(2021), 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딥러닝 </a:t>
            </a:r>
            <a:r>
              <a:rPr lang="ko-KR" altLang="en-US" sz="1100" dirty="0" err="1">
                <a:solidFill>
                  <a:schemeClr val="bg1">
                    <a:lumMod val="50000"/>
                  </a:schemeClr>
                </a:solidFill>
              </a:rPr>
              <a:t>텐서플로</a:t>
            </a:r>
            <a:r>
              <a:rPr lang="ko-KR" altLang="en-US" sz="1100" dirty="0">
                <a:solidFill>
                  <a:schemeClr val="bg1">
                    <a:lumMod val="50000"/>
                  </a:schemeClr>
                </a:solidFill>
              </a:rPr>
              <a:t> 교과서</a:t>
            </a: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</a:rPr>
              <a:t>, p.165.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33D13A-533F-4A38-B43B-56F6D308C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25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704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ko-KR" altLang="en-US" dirty="0"/>
              <a:t>① </a:t>
            </a:r>
            <a:r>
              <a:rPr lang="en-US" altLang="ko-KR" dirty="0" err="1"/>
              <a:t>AlexNet</a:t>
            </a:r>
            <a:endParaRPr lang="ko-KR" altLang="en-US" dirty="0"/>
          </a:p>
        </p:txBody>
      </p: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71257870-3A4C-423A-A71A-78165A877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56672" y="3384366"/>
            <a:ext cx="3842484" cy="27971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E11798-91BC-4F6D-B83D-51DA22DD7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695" y="3194460"/>
            <a:ext cx="2501088" cy="32135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F22268-6481-4834-85B3-623A820C70F0}"/>
              </a:ext>
            </a:extLst>
          </p:cNvPr>
          <p:cNvSpPr txBox="1"/>
          <p:nvPr/>
        </p:nvSpPr>
        <p:spPr>
          <a:xfrm>
            <a:off x="10382249" y="6370346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별첨 자료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 첨부 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5AB42376-B3E9-4ED2-8B47-8F7E3530B28B}"/>
              </a:ext>
            </a:extLst>
          </p:cNvPr>
          <p:cNvSpPr txBox="1">
            <a:spLocks/>
          </p:cNvSpPr>
          <p:nvPr/>
        </p:nvSpPr>
        <p:spPr>
          <a:xfrm>
            <a:off x="595309" y="1263563"/>
            <a:ext cx="8069720" cy="21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6FCE"/>
                </a:solidFill>
              </a:rPr>
              <a:t>모델 개요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/>
              <a:t> </a:t>
            </a:r>
            <a:r>
              <a:rPr lang="en-US" altLang="ko-KR" sz="2000" dirty="0"/>
              <a:t>ILSVC</a:t>
            </a:r>
            <a:r>
              <a:rPr lang="en-US" altLang="ko-KR" sz="1600" dirty="0"/>
              <a:t>(</a:t>
            </a:r>
            <a:r>
              <a:rPr lang="ko-KR" altLang="en-US" sz="1600" dirty="0"/>
              <a:t>이미지넷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 인식 대회</a:t>
            </a:r>
            <a:r>
              <a:rPr lang="en-US" altLang="ko-KR" sz="1600" dirty="0"/>
              <a:t>)</a:t>
            </a:r>
            <a:r>
              <a:rPr lang="ko-KR" altLang="en-US" sz="2000" dirty="0"/>
              <a:t>에서 </a:t>
            </a:r>
            <a:r>
              <a:rPr lang="en-US" altLang="ko-KR" sz="2000" dirty="0"/>
              <a:t>2012</a:t>
            </a:r>
            <a:r>
              <a:rPr lang="ko-KR" altLang="en-US" sz="2000" dirty="0"/>
              <a:t>년에 우승한 알고리즘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6FCE"/>
                </a:solidFill>
              </a:rPr>
              <a:t>모델 특징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/>
              <a:t> </a:t>
            </a:r>
            <a:r>
              <a:rPr lang="ko-KR" altLang="en-US" sz="2000" dirty="0"/>
              <a:t>① 컴퓨터 비전</a:t>
            </a:r>
            <a:r>
              <a:rPr lang="en-US" altLang="ko-KR" sz="1400" dirty="0"/>
              <a:t>(Computer Vision)</a:t>
            </a:r>
            <a:r>
              <a:rPr lang="ko-KR" altLang="en-US" sz="2000" dirty="0"/>
              <a:t>에서 딥러닝 기법을 최초 사용 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                  </a:t>
            </a:r>
            <a:r>
              <a:rPr lang="ko-KR" altLang="en-US" sz="2000" dirty="0"/>
              <a:t>② </a:t>
            </a:r>
            <a:r>
              <a:rPr lang="en-US" altLang="ko-KR" sz="2000" dirty="0"/>
              <a:t>GPU 2</a:t>
            </a:r>
            <a:r>
              <a:rPr lang="ko-KR" altLang="en-US" sz="2000" dirty="0"/>
              <a:t>대를 사용하여 연산속도 가속화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                  </a:t>
            </a:r>
            <a:r>
              <a:rPr lang="ko-KR" altLang="en-US" sz="2000" dirty="0"/>
              <a:t>③ 활성함수 </a:t>
            </a:r>
            <a:r>
              <a:rPr lang="en-US" altLang="ko-KR" sz="2000" dirty="0"/>
              <a:t>‘</a:t>
            </a:r>
            <a:r>
              <a:rPr lang="en-US" altLang="ko-KR" sz="2000" dirty="0" err="1"/>
              <a:t>ReLU</a:t>
            </a:r>
            <a:r>
              <a:rPr lang="en-US" altLang="ko-KR" sz="2000" dirty="0"/>
              <a:t>’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6FCE"/>
                </a:solidFill>
              </a:rPr>
              <a:t>모델 구성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층 </a:t>
            </a:r>
            <a:r>
              <a:rPr lang="en-US" altLang="ko-KR" sz="2000" dirty="0"/>
              <a:t>5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완전연결층 </a:t>
            </a:r>
            <a:r>
              <a:rPr lang="en-US" altLang="ko-KR" sz="2000" dirty="0"/>
              <a:t>3</a:t>
            </a:r>
            <a:r>
              <a:rPr lang="ko-KR" altLang="en-US" sz="2000" dirty="0"/>
              <a:t>개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A99FC1-9734-4A4A-8D13-76B50193E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26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45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6D909312-08C7-4A2E-BEA0-86C29A7B1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3" r="6766"/>
          <a:stretch/>
        </p:blipFill>
        <p:spPr>
          <a:xfrm>
            <a:off x="876340" y="5164183"/>
            <a:ext cx="10657110" cy="1093091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훈련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CFAE05-4EC2-4AF0-A544-1F5EC7A924BB}"/>
              </a:ext>
            </a:extLst>
          </p:cNvPr>
          <p:cNvSpPr txBox="1"/>
          <p:nvPr/>
        </p:nvSpPr>
        <p:spPr>
          <a:xfrm>
            <a:off x="4213167" y="4264969"/>
            <a:ext cx="66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2E0557-A44A-43E7-9389-44E0D15F5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27</a:t>
            </a:fld>
            <a:r>
              <a:rPr lang="en-US" altLang="ko-KR" dirty="0"/>
              <a:t>/45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F82038E-5ED3-4034-9A89-2D7F4CBC3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41" y="1217489"/>
            <a:ext cx="7788687" cy="1511861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366921A-04EB-4BBC-ABAC-2E0CEBED8E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282"/>
          <a:stretch/>
        </p:blipFill>
        <p:spPr>
          <a:xfrm>
            <a:off x="876341" y="2742570"/>
            <a:ext cx="7788688" cy="175225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D0A87B6-A489-41D4-85A4-ADB400FD7334}"/>
              </a:ext>
            </a:extLst>
          </p:cNvPr>
          <p:cNvSpPr/>
          <p:nvPr/>
        </p:nvSpPr>
        <p:spPr>
          <a:xfrm>
            <a:off x="880576" y="5155473"/>
            <a:ext cx="10782689" cy="1093091"/>
          </a:xfrm>
          <a:prstGeom prst="rect">
            <a:avLst/>
          </a:prstGeom>
          <a:solidFill>
            <a:srgbClr val="FF97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15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훈련결과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1DA90C-DD81-4B69-A164-2A62A83A4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28</a:t>
            </a:fld>
            <a:r>
              <a:rPr lang="en-US" altLang="ko-KR" dirty="0"/>
              <a:t>/45</a:t>
            </a:r>
            <a:endParaRPr lang="ko-KR" altLang="en-US" dirty="0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C85B9B9-0F48-46E8-B510-A51DE648AD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22"/>
          <a:stretch/>
        </p:blipFill>
        <p:spPr>
          <a:xfrm>
            <a:off x="463437" y="3709851"/>
            <a:ext cx="8314801" cy="248406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13FA60C-E83B-4B20-9391-9C7E84A9BB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63"/>
          <a:stretch/>
        </p:blipFill>
        <p:spPr>
          <a:xfrm>
            <a:off x="463437" y="1541826"/>
            <a:ext cx="8314801" cy="1389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C3E583-B0F6-4880-A698-81BE0716EA09}"/>
              </a:ext>
            </a:extLst>
          </p:cNvPr>
          <p:cNvSpPr txBox="1"/>
          <p:nvPr/>
        </p:nvSpPr>
        <p:spPr>
          <a:xfrm>
            <a:off x="548640" y="3294799"/>
            <a:ext cx="333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6FCE"/>
                </a:solidFill>
              </a:rPr>
              <a:t>Checkpoint</a:t>
            </a:r>
            <a:r>
              <a:rPr lang="ko-KR" altLang="en-US" b="1" dirty="0">
                <a:solidFill>
                  <a:srgbClr val="006FCE"/>
                </a:solidFill>
              </a:rPr>
              <a:t>된 최선의 결과</a:t>
            </a:r>
            <a:r>
              <a:rPr lang="en-US" altLang="ko-KR" b="1" dirty="0">
                <a:solidFill>
                  <a:srgbClr val="006FCE"/>
                </a:solidFill>
              </a:rPr>
              <a:t> </a:t>
            </a:r>
            <a:r>
              <a:rPr lang="ko-KR" altLang="en-US" b="1" dirty="0">
                <a:solidFill>
                  <a:srgbClr val="006FCE"/>
                </a:solidFill>
              </a:rPr>
              <a:t>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967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 err="1"/>
              <a:t>AlexNet</a:t>
            </a:r>
            <a:r>
              <a:rPr lang="en-US" altLang="ko-KR" dirty="0"/>
              <a:t> </a:t>
            </a:r>
            <a:r>
              <a:rPr lang="ko-KR" altLang="en-US" dirty="0"/>
              <a:t>훈련결과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97F46-E384-4FBE-A952-D8E87450E031}"/>
              </a:ext>
            </a:extLst>
          </p:cNvPr>
          <p:cNvSpPr txBox="1"/>
          <p:nvPr/>
        </p:nvSpPr>
        <p:spPr>
          <a:xfrm>
            <a:off x="4512108" y="1629627"/>
            <a:ext cx="3839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[</a:t>
            </a:r>
            <a:r>
              <a:rPr lang="ko-KR" altLang="en-US" sz="1400" b="1" dirty="0"/>
              <a:t> </a:t>
            </a:r>
            <a:r>
              <a:rPr lang="en-US" altLang="ko-KR" sz="1400" b="1" dirty="0" err="1"/>
              <a:t>AlexNet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훈련 과정 그래프</a:t>
            </a:r>
            <a:r>
              <a:rPr lang="en-US" altLang="ko-KR" sz="1400" b="1" dirty="0"/>
              <a:t>(Loss </a:t>
            </a:r>
            <a:r>
              <a:rPr lang="ko-KR" altLang="en-US" sz="1400" b="1" dirty="0"/>
              <a:t>기준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]</a:t>
            </a:r>
            <a:r>
              <a:rPr lang="ko-KR" altLang="en-US" sz="1400" b="1" dirty="0"/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1DA90C-DD81-4B69-A164-2A62A83A4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29</a:t>
            </a:fld>
            <a:r>
              <a:rPr lang="en-US" altLang="ko-KR" dirty="0"/>
              <a:t>/45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9740FD-26A4-403E-874F-55BC0B12E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50" y="2029097"/>
            <a:ext cx="6874019" cy="437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34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1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5B2EB6F7-13C8-42E5-803D-421F959DB1BA}"/>
              </a:ext>
            </a:extLst>
          </p:cNvPr>
          <p:cNvSpPr txBox="1">
            <a:spLocks/>
          </p:cNvSpPr>
          <p:nvPr/>
        </p:nvSpPr>
        <p:spPr>
          <a:xfrm>
            <a:off x="2208488" y="2556669"/>
            <a:ext cx="7775024" cy="238680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6000" dirty="0" err="1">
                <a:solidFill>
                  <a:schemeClr val="bg1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Ⅰ.</a:t>
            </a:r>
            <a:r>
              <a:rPr lang="en-US" altLang="ko-KR" sz="5500" dirty="0" err="1">
                <a:solidFill>
                  <a:schemeClr val="bg1"/>
                </a:solidFill>
              </a:rPr>
              <a:t>INTRODUCTION</a:t>
            </a:r>
            <a:endParaRPr lang="en-US" altLang="ko-KR" sz="5500" dirty="0">
              <a:solidFill>
                <a:schemeClr val="bg1"/>
              </a:solidFill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1. </a:t>
            </a:r>
            <a:r>
              <a:rPr lang="ko-KR" altLang="en-US" sz="2400" dirty="0">
                <a:solidFill>
                  <a:schemeClr val="bg1"/>
                </a:solidFill>
              </a:rPr>
              <a:t>프로젝트 개요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chemeClr val="bg1"/>
                </a:solidFill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</a:rPr>
              <a:t>프로젝트 진행 일정</a:t>
            </a:r>
          </a:p>
        </p:txBody>
      </p:sp>
    </p:spTree>
    <p:extLst>
      <p:ext uri="{BB962C8B-B14F-4D97-AF65-F5344CB8AC3E}">
        <p14:creationId xmlns:p14="http://schemas.microsoft.com/office/powerpoint/2010/main" val="32288717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ko-KR" altLang="en-US" dirty="0"/>
              <a:t>② </a:t>
            </a:r>
            <a:r>
              <a:rPr lang="en-US" altLang="ko-KR" dirty="0"/>
              <a:t>VGG16</a:t>
            </a:r>
            <a:r>
              <a:rPr lang="en-US" altLang="ko-KR" sz="1400" dirty="0"/>
              <a:t>(Visual Geometry Group)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22268-6481-4834-85B3-623A820C70F0}"/>
              </a:ext>
            </a:extLst>
          </p:cNvPr>
          <p:cNvSpPr txBox="1"/>
          <p:nvPr/>
        </p:nvSpPr>
        <p:spPr>
          <a:xfrm>
            <a:off x="10382249" y="6370346"/>
            <a:ext cx="232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※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별첨 자료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번 첨부 </a:t>
            </a:r>
          </a:p>
        </p:txBody>
      </p:sp>
      <p:sp>
        <p:nvSpPr>
          <p:cNvPr id="7" name="내용 개체 틀 4">
            <a:extLst>
              <a:ext uri="{FF2B5EF4-FFF2-40B4-BE49-F238E27FC236}">
                <a16:creationId xmlns:a16="http://schemas.microsoft.com/office/drawing/2014/main" id="{5AB42376-B3E9-4ED2-8B47-8F7E3530B28B}"/>
              </a:ext>
            </a:extLst>
          </p:cNvPr>
          <p:cNvSpPr txBox="1">
            <a:spLocks/>
          </p:cNvSpPr>
          <p:nvPr/>
        </p:nvSpPr>
        <p:spPr>
          <a:xfrm>
            <a:off x="595309" y="1498696"/>
            <a:ext cx="11436270" cy="2195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6FCE"/>
                </a:solidFill>
              </a:rPr>
              <a:t>모델 개요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/>
              <a:t> </a:t>
            </a:r>
            <a:r>
              <a:rPr lang="en-US" altLang="ko-KR" sz="2000" dirty="0"/>
              <a:t>ILSVC</a:t>
            </a:r>
            <a:r>
              <a:rPr lang="en-US" altLang="ko-KR" sz="1600" dirty="0"/>
              <a:t>(</a:t>
            </a:r>
            <a:r>
              <a:rPr lang="ko-KR" altLang="en-US" sz="1600" dirty="0"/>
              <a:t>이미지넷</a:t>
            </a:r>
            <a:r>
              <a:rPr lang="en-US" altLang="ko-KR" sz="1600" dirty="0"/>
              <a:t> </a:t>
            </a:r>
            <a:r>
              <a:rPr lang="ko-KR" altLang="en-US" sz="1600" dirty="0"/>
              <a:t>이미지 인식 대회</a:t>
            </a:r>
            <a:r>
              <a:rPr lang="en-US" altLang="ko-KR" sz="1600" dirty="0"/>
              <a:t>)</a:t>
            </a:r>
            <a:r>
              <a:rPr lang="ko-KR" altLang="en-US" sz="2000" dirty="0"/>
              <a:t>에서 </a:t>
            </a:r>
            <a:r>
              <a:rPr lang="en-US" altLang="ko-KR" sz="2000" dirty="0"/>
              <a:t>2014</a:t>
            </a:r>
            <a:r>
              <a:rPr lang="ko-KR" altLang="en-US" sz="2000" dirty="0"/>
              <a:t>년에 준우승한 알고리즘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6FCE"/>
                </a:solidFill>
              </a:rPr>
              <a:t>모델 특징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/>
              <a:t> </a:t>
            </a:r>
            <a:r>
              <a:rPr lang="ko-KR" altLang="en-US" sz="2000" dirty="0"/>
              <a:t>① </a:t>
            </a:r>
            <a:r>
              <a:rPr lang="en-US" altLang="ko-KR" sz="2000" dirty="0"/>
              <a:t>CNN</a:t>
            </a:r>
            <a:r>
              <a:rPr lang="ko-KR" altLang="en-US" sz="2000" dirty="0"/>
              <a:t>의 기본 </a:t>
            </a:r>
            <a:r>
              <a:rPr lang="ko-KR" altLang="en-US" sz="2000" dirty="0" err="1"/>
              <a:t>아키텍쳐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합성곱층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풀링층</a:t>
            </a:r>
            <a:r>
              <a:rPr lang="en-US" altLang="ko-KR" sz="1400" dirty="0"/>
              <a:t>, </a:t>
            </a:r>
            <a:r>
              <a:rPr lang="ko-KR" altLang="en-US" sz="1400" dirty="0"/>
              <a:t>완전연결층</a:t>
            </a:r>
            <a:r>
              <a:rPr lang="en-US" altLang="ko-KR" sz="1400" dirty="0"/>
              <a:t>)</a:t>
            </a:r>
            <a:r>
              <a:rPr lang="ko-KR" altLang="en-US" sz="2000" dirty="0"/>
              <a:t>만 활용하여 모델을 구성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en-US" altLang="ko-KR" sz="2000" dirty="0"/>
              <a:t>                  </a:t>
            </a:r>
            <a:r>
              <a:rPr lang="ko-KR" altLang="en-US" sz="2000" dirty="0"/>
              <a:t>② 필터 사이즈가 </a:t>
            </a:r>
            <a:r>
              <a:rPr lang="en-US" altLang="ko-KR" sz="2000" dirty="0"/>
              <a:t>3 × 3</a:t>
            </a:r>
            <a:r>
              <a:rPr lang="ko-KR" altLang="en-US" sz="2000" dirty="0"/>
              <a:t>으로 동일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맥스풀링층도</a:t>
            </a:r>
            <a:r>
              <a:rPr lang="ko-KR" altLang="en-US" sz="2000" dirty="0"/>
              <a:t> </a:t>
            </a:r>
            <a:r>
              <a:rPr lang="en-US" altLang="ko-KR" sz="2000" dirty="0"/>
              <a:t>2 × 2</a:t>
            </a:r>
            <a:r>
              <a:rPr lang="ko-KR" altLang="en-US" sz="2000" dirty="0"/>
              <a:t>로 동일</a:t>
            </a:r>
            <a:endParaRPr lang="en-US" altLang="ko-KR" sz="2000" dirty="0"/>
          </a:p>
          <a:p>
            <a:pPr>
              <a:lnSpc>
                <a:spcPct val="100000"/>
              </a:lnSpc>
            </a:pPr>
            <a:r>
              <a:rPr lang="ko-KR" altLang="en-US" sz="2000" b="1" dirty="0">
                <a:solidFill>
                  <a:srgbClr val="006FCE"/>
                </a:solidFill>
              </a:rPr>
              <a:t>모델 구성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/>
              <a:t> </a:t>
            </a:r>
            <a:r>
              <a:rPr lang="ko-KR" altLang="en-US" sz="2000" dirty="0" err="1"/>
              <a:t>합성곱</a:t>
            </a:r>
            <a:r>
              <a:rPr lang="ko-KR" altLang="en-US" sz="2000" dirty="0"/>
              <a:t> 층 </a:t>
            </a:r>
            <a:r>
              <a:rPr lang="en-US" altLang="ko-KR" sz="2000" dirty="0"/>
              <a:t>13</a:t>
            </a:r>
            <a:r>
              <a:rPr lang="ko-KR" altLang="en-US" sz="2000" dirty="0"/>
              <a:t>개</a:t>
            </a:r>
            <a:r>
              <a:rPr lang="en-US" altLang="ko-KR" sz="2000" dirty="0"/>
              <a:t>, </a:t>
            </a:r>
            <a:r>
              <a:rPr lang="ko-KR" altLang="en-US" sz="2000" dirty="0"/>
              <a:t>완전연결층 </a:t>
            </a:r>
            <a:r>
              <a:rPr lang="en-US" altLang="ko-KR" sz="2000" dirty="0"/>
              <a:t>3</a:t>
            </a:r>
            <a:r>
              <a:rPr lang="ko-KR" altLang="en-US" sz="2000" dirty="0"/>
              <a:t>개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AF48C7-4BAA-430E-9AF9-CFCC4B352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017" y="3435039"/>
            <a:ext cx="5159965" cy="292673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420823-243E-4FC9-B9FC-72D07D731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30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505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B0471CC9-5536-4F84-AF47-74457431C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26"/>
          <a:stretch/>
        </p:blipFill>
        <p:spPr>
          <a:xfrm>
            <a:off x="876339" y="5119277"/>
            <a:ext cx="10782690" cy="1151106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VGG-16 </a:t>
            </a:r>
            <a:r>
              <a:rPr lang="ko-KR" altLang="en-US" dirty="0"/>
              <a:t>훈련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CFAE05-4EC2-4AF0-A544-1F5EC7A924BB}"/>
              </a:ext>
            </a:extLst>
          </p:cNvPr>
          <p:cNvSpPr txBox="1"/>
          <p:nvPr/>
        </p:nvSpPr>
        <p:spPr>
          <a:xfrm>
            <a:off x="4213167" y="4195607"/>
            <a:ext cx="66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82E0557-A44A-43E7-9389-44E0D15F5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31</a:t>
            </a:fld>
            <a:r>
              <a:rPr lang="en-US" altLang="ko-KR" dirty="0"/>
              <a:t>/45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D0A87B6-A489-41D4-85A4-ADB400FD7334}"/>
              </a:ext>
            </a:extLst>
          </p:cNvPr>
          <p:cNvSpPr/>
          <p:nvPr/>
        </p:nvSpPr>
        <p:spPr>
          <a:xfrm>
            <a:off x="880576" y="5118936"/>
            <a:ext cx="10782689" cy="1197143"/>
          </a:xfrm>
          <a:prstGeom prst="rect">
            <a:avLst/>
          </a:prstGeom>
          <a:solidFill>
            <a:srgbClr val="FF97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20816ADD-CF3D-49B5-8B85-98B476E4C5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0"/>
          <a:stretch/>
        </p:blipFill>
        <p:spPr>
          <a:xfrm>
            <a:off x="876340" y="1324214"/>
            <a:ext cx="7788686" cy="145303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603075B-7FC7-4145-8E60-649A2596EB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616"/>
          <a:stretch/>
        </p:blipFill>
        <p:spPr>
          <a:xfrm>
            <a:off x="876340" y="2765881"/>
            <a:ext cx="7788686" cy="167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10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VGG-16 </a:t>
            </a:r>
            <a:r>
              <a:rPr lang="ko-KR" altLang="en-US" dirty="0"/>
              <a:t>훈련결과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1DA90C-DD81-4B69-A164-2A62A83A4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32</a:t>
            </a:fld>
            <a:r>
              <a:rPr lang="en-US" altLang="ko-KR" dirty="0"/>
              <a:t>/45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C3E583-B0F6-4880-A698-81BE0716EA09}"/>
              </a:ext>
            </a:extLst>
          </p:cNvPr>
          <p:cNvSpPr txBox="1"/>
          <p:nvPr/>
        </p:nvSpPr>
        <p:spPr>
          <a:xfrm>
            <a:off x="548640" y="3294799"/>
            <a:ext cx="333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6FCE"/>
                </a:solidFill>
              </a:rPr>
              <a:t>Checkpoint</a:t>
            </a:r>
            <a:r>
              <a:rPr lang="ko-KR" altLang="en-US" b="1" dirty="0">
                <a:solidFill>
                  <a:srgbClr val="006FCE"/>
                </a:solidFill>
              </a:rPr>
              <a:t>된 최선의 결과</a:t>
            </a:r>
            <a:r>
              <a:rPr lang="en-US" altLang="ko-KR" b="1" dirty="0">
                <a:solidFill>
                  <a:srgbClr val="006FCE"/>
                </a:solidFill>
              </a:rPr>
              <a:t> </a:t>
            </a:r>
            <a:r>
              <a:rPr lang="ko-KR" altLang="en-US" b="1" dirty="0">
                <a:solidFill>
                  <a:srgbClr val="006FCE"/>
                </a:solidFill>
              </a:rPr>
              <a:t>출력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81B82B-B3C0-4DE9-A797-9F60CBB5B8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436"/>
          <a:stretch/>
        </p:blipFill>
        <p:spPr>
          <a:xfrm>
            <a:off x="548640" y="1733176"/>
            <a:ext cx="8248812" cy="156162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2EA655D-243E-44F0-B75D-3A995F28E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41"/>
          <a:stretch/>
        </p:blipFill>
        <p:spPr>
          <a:xfrm>
            <a:off x="548640" y="4048816"/>
            <a:ext cx="8248812" cy="2359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342FD2-CA60-472C-890C-07C15FF863A1}"/>
              </a:ext>
            </a:extLst>
          </p:cNvPr>
          <p:cNvSpPr txBox="1"/>
          <p:nvPr/>
        </p:nvSpPr>
        <p:spPr>
          <a:xfrm>
            <a:off x="472145" y="1322321"/>
            <a:ext cx="333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6FCE"/>
                </a:solidFill>
              </a:rPr>
              <a:t>마지막 </a:t>
            </a:r>
            <a:r>
              <a:rPr lang="en-US" altLang="ko-KR" b="1" dirty="0">
                <a:solidFill>
                  <a:srgbClr val="006FCE"/>
                </a:solidFill>
              </a:rPr>
              <a:t>epoch </a:t>
            </a:r>
            <a:r>
              <a:rPr lang="ko-KR" altLang="en-US" b="1" dirty="0">
                <a:solidFill>
                  <a:srgbClr val="006FCE"/>
                </a:solidFill>
              </a:rPr>
              <a:t>기준 결과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1321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VGG-16 </a:t>
            </a:r>
            <a:r>
              <a:rPr lang="ko-KR" altLang="en-US" dirty="0"/>
              <a:t>훈련결과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1DA90C-DD81-4B69-A164-2A62A83A4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33</a:t>
            </a:fld>
            <a:r>
              <a:rPr lang="en-US" altLang="ko-KR" dirty="0"/>
              <a:t>/45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98E34-6E8C-447F-A315-D2848B0267F0}"/>
              </a:ext>
            </a:extLst>
          </p:cNvPr>
          <p:cNvSpPr txBox="1"/>
          <p:nvPr/>
        </p:nvSpPr>
        <p:spPr>
          <a:xfrm>
            <a:off x="4176350" y="1434074"/>
            <a:ext cx="3839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[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VGG-16 </a:t>
            </a:r>
            <a:r>
              <a:rPr lang="ko-KR" altLang="en-US" sz="1400" b="1" dirty="0"/>
              <a:t>훈련 과정 그래프</a:t>
            </a:r>
            <a:r>
              <a:rPr lang="en-US" altLang="ko-KR" sz="1400" b="1" dirty="0"/>
              <a:t>(Loss </a:t>
            </a:r>
            <a:r>
              <a:rPr lang="ko-KR" altLang="en-US" sz="1400" b="1" dirty="0"/>
              <a:t>기준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]</a:t>
            </a:r>
            <a:r>
              <a:rPr lang="ko-KR" altLang="en-US" sz="1400" b="1" dirty="0"/>
              <a:t>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35F8FF-1A11-4D3D-B59A-C749B91CE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772" y="1915750"/>
            <a:ext cx="6721582" cy="44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18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CNN·</a:t>
            </a:r>
            <a:r>
              <a:rPr lang="ko-KR" altLang="en-US" dirty="0"/>
              <a:t>전이학습 수행 결과 종합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DD5BC3-89E6-4429-9DD5-9FBE95F4A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0544702"/>
              </p:ext>
            </p:extLst>
          </p:nvPr>
        </p:nvGraphicFramePr>
        <p:xfrm>
          <a:off x="1126162" y="1511961"/>
          <a:ext cx="9905996" cy="4424382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516652">
                  <a:extLst>
                    <a:ext uri="{9D8B030D-6E8A-4147-A177-3AD203B41FA5}">
                      <a16:colId xmlns:a16="http://schemas.microsoft.com/office/drawing/2014/main" val="2643508837"/>
                    </a:ext>
                  </a:extLst>
                </a:gridCol>
                <a:gridCol w="2246812">
                  <a:extLst>
                    <a:ext uri="{9D8B030D-6E8A-4147-A177-3AD203B41FA5}">
                      <a16:colId xmlns:a16="http://schemas.microsoft.com/office/drawing/2014/main" val="3473971370"/>
                    </a:ext>
                  </a:extLst>
                </a:gridCol>
                <a:gridCol w="2120774">
                  <a:extLst>
                    <a:ext uri="{9D8B030D-6E8A-4147-A177-3AD203B41FA5}">
                      <a16:colId xmlns:a16="http://schemas.microsoft.com/office/drawing/2014/main" val="193842249"/>
                    </a:ext>
                  </a:extLst>
                </a:gridCol>
                <a:gridCol w="2010879">
                  <a:extLst>
                    <a:ext uri="{9D8B030D-6E8A-4147-A177-3AD203B41FA5}">
                      <a16:colId xmlns:a16="http://schemas.microsoft.com/office/drawing/2014/main" val="704487694"/>
                    </a:ext>
                  </a:extLst>
                </a:gridCol>
                <a:gridCol w="2010879">
                  <a:extLst>
                    <a:ext uri="{9D8B030D-6E8A-4147-A177-3AD203B41FA5}">
                      <a16:colId xmlns:a16="http://schemas.microsoft.com/office/drawing/2014/main" val="743536007"/>
                    </a:ext>
                  </a:extLst>
                </a:gridCol>
              </a:tblGrid>
              <a:tr h="7200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알고리즘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적용 모델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손실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332689"/>
                  </a:ext>
                </a:extLst>
              </a:tr>
              <a:tr h="6173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CNN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직접 모델 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Final Model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0.9212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0.4681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293506"/>
                  </a:ext>
                </a:extLst>
              </a:tr>
              <a:tr h="617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Best Model(4th)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0.8824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0.2974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763263"/>
                  </a:ext>
                </a:extLst>
              </a:tr>
              <a:tr h="61739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AlexNet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아키텍처 직접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Final Model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0.9267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0.3351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528421"/>
                  </a:ext>
                </a:extLst>
              </a:tr>
              <a:tr h="617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Best Model(27th)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0.9334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0.2468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509551"/>
                  </a:ext>
                </a:extLst>
              </a:tr>
              <a:tr h="61739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VGG16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이미지넷 가중치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Final Model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0.9889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0.0529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5143"/>
                  </a:ext>
                </a:extLst>
              </a:tr>
              <a:tr h="617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Best Model(23rd)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0.9933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0.0257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409482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4C4C12E-3576-4984-8984-A2EBB4EAF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34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883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1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5B2EB6F7-13C8-42E5-803D-421F959DB1BA}"/>
              </a:ext>
            </a:extLst>
          </p:cNvPr>
          <p:cNvSpPr txBox="1">
            <a:spLocks/>
          </p:cNvSpPr>
          <p:nvPr/>
        </p:nvSpPr>
        <p:spPr>
          <a:xfrm>
            <a:off x="2516738" y="2235597"/>
            <a:ext cx="7158524" cy="33291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Ⅴ. </a:t>
            </a:r>
            <a:r>
              <a:rPr lang="en-US" altLang="ko-KR" sz="5500" dirty="0">
                <a:solidFill>
                  <a:schemeClr val="bg1"/>
                </a:solidFill>
              </a:rPr>
              <a:t>CONCLUSION</a:t>
            </a:r>
          </a:p>
          <a:p>
            <a:pPr algn="ctr">
              <a:lnSpc>
                <a:spcPct val="170000"/>
              </a:lnSpc>
            </a:pPr>
            <a:endParaRPr lang="en-US" altLang="ko-KR" sz="2200" dirty="0">
              <a:solidFill>
                <a:schemeClr val="bg1"/>
              </a:solidFill>
            </a:endParaRPr>
          </a:p>
          <a:p>
            <a:pPr marL="514350" indent="-514350" algn="ctr">
              <a:lnSpc>
                <a:spcPct val="170000"/>
              </a:lnSpc>
              <a:buAutoNum type="arabicPeriod"/>
            </a:pPr>
            <a:r>
              <a:rPr lang="ko-KR" altLang="en-US" sz="1900" dirty="0">
                <a:solidFill>
                  <a:schemeClr val="bg1"/>
                </a:solidFill>
              </a:rPr>
              <a:t>프로젝트 결과 및 활용 방안</a:t>
            </a:r>
            <a:endParaRPr lang="en-US" altLang="ko-KR" sz="1900" dirty="0">
              <a:solidFill>
                <a:schemeClr val="bg1"/>
              </a:solidFill>
            </a:endParaRPr>
          </a:p>
          <a:p>
            <a:pPr marL="514350" indent="-514350" algn="ctr">
              <a:lnSpc>
                <a:spcPct val="170000"/>
              </a:lnSpc>
              <a:buFontTx/>
              <a:buAutoNum type="arabicPeriod"/>
            </a:pPr>
            <a:r>
              <a:rPr lang="en-US" altLang="ko-KR" sz="1900" dirty="0">
                <a:solidFill>
                  <a:schemeClr val="bg1"/>
                </a:solidFill>
              </a:rPr>
              <a:t>Lesson Learned</a:t>
            </a:r>
          </a:p>
          <a:p>
            <a:pPr algn="ctr">
              <a:lnSpc>
                <a:spcPct val="170000"/>
              </a:lnSpc>
            </a:pPr>
            <a:r>
              <a:rPr lang="en-US" altLang="ko-KR" sz="1900" dirty="0">
                <a:solidFill>
                  <a:schemeClr val="bg1"/>
                </a:solidFill>
              </a:rPr>
              <a:t>3. </a:t>
            </a:r>
            <a:r>
              <a:rPr lang="en-US" altLang="ko-KR" sz="1900" dirty="0" err="1">
                <a:solidFill>
                  <a:schemeClr val="bg1"/>
                </a:solidFill>
              </a:rPr>
              <a:t>Discusion</a:t>
            </a:r>
            <a:r>
              <a:rPr lang="en-US" altLang="ko-KR" sz="1900" dirty="0">
                <a:solidFill>
                  <a:schemeClr val="bg1"/>
                </a:solidFill>
              </a:rPr>
              <a:t> and next step</a:t>
            </a:r>
          </a:p>
        </p:txBody>
      </p:sp>
    </p:spTree>
    <p:extLst>
      <p:ext uri="{BB962C8B-B14F-4D97-AF65-F5344CB8AC3E}">
        <p14:creationId xmlns:p14="http://schemas.microsoft.com/office/powerpoint/2010/main" val="2491522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64FF33-82B2-4EE6-A70F-9E2FA2D0617D}"/>
              </a:ext>
            </a:extLst>
          </p:cNvPr>
          <p:cNvSpPr/>
          <p:nvPr/>
        </p:nvSpPr>
        <p:spPr>
          <a:xfrm>
            <a:off x="933449" y="1904508"/>
            <a:ext cx="4395933" cy="4292164"/>
          </a:xfrm>
          <a:prstGeom prst="rect">
            <a:avLst/>
          </a:prstGeom>
          <a:solidFill>
            <a:srgbClr val="FAB8B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정상 컨테이너와 파손 컨테이너 이미지를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스크래핑을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통하여 데이터 세트 구축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데이터 세트 학습을 통해 컨테이너 파손을  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판별하는 이미지 분석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AI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모델 개발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   (CNN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정확도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92.12%)</a:t>
            </a:r>
          </a:p>
          <a:p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3.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전이학습을 활용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컨테이너 파손을 구분하는 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이미지 분석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AI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모델 개발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  (</a:t>
            </a:r>
            <a:r>
              <a:rPr lang="en-US" altLang="ko-KR" dirty="0" err="1">
                <a:solidFill>
                  <a:schemeClr val="accent1">
                    <a:lumMod val="50000"/>
                  </a:schemeClr>
                </a:solidFill>
              </a:rPr>
              <a:t>AlexNet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정확도 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93.34%, </a:t>
            </a:r>
            <a:b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   VGG16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정확도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99.33%)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D88E6D-DBA9-4C31-8B7E-E9DD1DD80CAA}"/>
              </a:ext>
            </a:extLst>
          </p:cNvPr>
          <p:cNvSpPr/>
          <p:nvPr/>
        </p:nvSpPr>
        <p:spPr>
          <a:xfrm>
            <a:off x="1847562" y="1521199"/>
            <a:ext cx="2567709" cy="766618"/>
          </a:xfrm>
          <a:prstGeom prst="roundRect">
            <a:avLst/>
          </a:prstGeom>
          <a:solidFill>
            <a:srgbClr val="F56B7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결과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CA1EB9-D364-4C5C-B16C-7509A6B717B3}"/>
              </a:ext>
            </a:extLst>
          </p:cNvPr>
          <p:cNvSpPr/>
          <p:nvPr/>
        </p:nvSpPr>
        <p:spPr>
          <a:xfrm>
            <a:off x="6862618" y="1904508"/>
            <a:ext cx="4395933" cy="4292164"/>
          </a:xfrm>
          <a:prstGeom prst="rect">
            <a:avLst/>
          </a:prstGeom>
          <a:solidFill>
            <a:srgbClr val="AFDB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컨테이너 파손 여부를 자동으로 판별하여 효율적인 컨테이너 보수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·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수리 프로세스 </a:t>
            </a:r>
            <a:b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수립에 기여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2.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공급사슬 내 지점별 컨테이너 파손 여부 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 panose="00000600000000000000" pitchFamily="2" charset="-127"/>
              <a:ea typeface="KoPub돋움체 Medium" panose="00000600000000000000" pitchFamily="2" charset="-127"/>
              <a:cs typeface="+mn-cs"/>
            </a:endParaRPr>
          </a:p>
          <a:p>
            <a:r>
              <a:rPr lang="en-US" altLang="ko-KR" dirty="0">
                <a:solidFill>
                  <a:prstClr val="black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  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rPr>
              <a:t>파악을 통한 물류 가시성 확보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DE1E29-9664-4202-B5AC-A890E1CA5DE7}"/>
              </a:ext>
            </a:extLst>
          </p:cNvPr>
          <p:cNvSpPr/>
          <p:nvPr/>
        </p:nvSpPr>
        <p:spPr>
          <a:xfrm>
            <a:off x="7776729" y="1521199"/>
            <a:ext cx="2567709" cy="766618"/>
          </a:xfrm>
          <a:prstGeom prst="roundRect">
            <a:avLst/>
          </a:prstGeom>
          <a:solidFill>
            <a:srgbClr val="3BA6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활용 방안</a:t>
            </a: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A630FCE6-C8AA-4133-A00B-1E489D5F07EE}"/>
              </a:ext>
            </a:extLst>
          </p:cNvPr>
          <p:cNvSpPr txBox="1">
            <a:spLocks/>
          </p:cNvSpPr>
          <p:nvPr/>
        </p:nvSpPr>
        <p:spPr>
          <a:xfrm>
            <a:off x="933449" y="450022"/>
            <a:ext cx="9905996" cy="897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r>
              <a:rPr lang="en-US" altLang="ko-KR"/>
              <a:t>1. </a:t>
            </a:r>
            <a:r>
              <a:rPr lang="ko-KR" altLang="en-US"/>
              <a:t>프로젝트 결과 및 활용 방안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C29337-0CDE-448A-8577-0FF36E6671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36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6698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450022"/>
            <a:ext cx="9905996" cy="897503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sz="3600" dirty="0"/>
              <a:t>. Lesson</a:t>
            </a:r>
            <a:r>
              <a:rPr lang="ko-KR" altLang="en-US" sz="3600" dirty="0"/>
              <a:t> </a:t>
            </a:r>
            <a:r>
              <a:rPr lang="en-US" altLang="ko-KR" sz="3600" dirty="0"/>
              <a:t>Learned</a:t>
            </a:r>
            <a:endParaRPr lang="ko-KR" altLang="en-US" sz="3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764FF33-82B2-4EE6-A70F-9E2FA2D0617D}"/>
              </a:ext>
            </a:extLst>
          </p:cNvPr>
          <p:cNvSpPr/>
          <p:nvPr/>
        </p:nvSpPr>
        <p:spPr>
          <a:xfrm>
            <a:off x="933449" y="1904508"/>
            <a:ext cx="4395933" cy="4292164"/>
          </a:xfrm>
          <a:prstGeom prst="rect">
            <a:avLst/>
          </a:prstGeom>
          <a:solidFill>
            <a:srgbClr val="FAB8BB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데이터 수집에서부터 결과 분석까지 프로젝트 </a:t>
            </a:r>
            <a:br>
              <a:rPr lang="en-US" altLang="ko-KR" spc="-15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전체 과정을 실습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pc="-1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현장에서 실무를 담당하는 멘토와의 소통으로     프로젝트 진행 과정 경험하고 질의 응답 시간을 가졌던 것</a:t>
            </a:r>
            <a:endParaRPr lang="en-US" altLang="ko-KR" spc="-1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수업 내용 확장 뿐만 아니라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수업에서 접하지 못한 이론들도 접하는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기회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8D88E6D-DBA9-4C31-8B7E-E9DD1DD80CAA}"/>
              </a:ext>
            </a:extLst>
          </p:cNvPr>
          <p:cNvSpPr/>
          <p:nvPr/>
        </p:nvSpPr>
        <p:spPr>
          <a:xfrm>
            <a:off x="1847560" y="1521199"/>
            <a:ext cx="2567709" cy="766618"/>
          </a:xfrm>
          <a:prstGeom prst="roundRect">
            <a:avLst/>
          </a:prstGeom>
          <a:solidFill>
            <a:srgbClr val="F56B7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좋았던 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CA1EB9-D364-4C5C-B16C-7509A6B717B3}"/>
              </a:ext>
            </a:extLst>
          </p:cNvPr>
          <p:cNvSpPr/>
          <p:nvPr/>
        </p:nvSpPr>
        <p:spPr>
          <a:xfrm>
            <a:off x="6862618" y="1904508"/>
            <a:ext cx="4395933" cy="4292164"/>
          </a:xfrm>
          <a:prstGeom prst="rect">
            <a:avLst/>
          </a:prstGeom>
          <a:solidFill>
            <a:srgbClr val="AFDB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다양한 방법으로 상이한 결과를 얻는 </a:t>
            </a:r>
            <a:b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과정을 통해 데이터의 특성마다 적합한 방법이 있다는 것을 깨달음</a:t>
            </a:r>
            <a:endParaRPr lang="en-US" altLang="ko-KR" spc="-15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모델 설계만큼 데이터 수집과 </a:t>
            </a:r>
            <a:r>
              <a:rPr lang="ko-KR" altLang="en-US" dirty="0" err="1">
                <a:solidFill>
                  <a:schemeClr val="accent1">
                    <a:lumMod val="50000"/>
                  </a:schemeClr>
                </a:solidFill>
              </a:rPr>
              <a:t>전처리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작업에 많은 시간이 필요하다는 것을 배움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이미 널리 알려진 유명한 모델을 통해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 결과를 도출해 보면서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접근 방향성을 좀 더     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넓힐 수 있다는 것을 앎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DE1E29-9664-4202-B5AC-A890E1CA5DE7}"/>
              </a:ext>
            </a:extLst>
          </p:cNvPr>
          <p:cNvSpPr/>
          <p:nvPr/>
        </p:nvSpPr>
        <p:spPr>
          <a:xfrm>
            <a:off x="7776729" y="1521199"/>
            <a:ext cx="2567709" cy="766618"/>
          </a:xfrm>
          <a:prstGeom prst="roundRect">
            <a:avLst/>
          </a:prstGeom>
          <a:solidFill>
            <a:srgbClr val="3BA6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교훈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92B8FD-80BC-4B8D-A298-8395ACCC9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37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6281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764FF33-82B2-4EE6-A70F-9E2FA2D0617D}"/>
              </a:ext>
            </a:extLst>
          </p:cNvPr>
          <p:cNvSpPr/>
          <p:nvPr/>
        </p:nvSpPr>
        <p:spPr>
          <a:xfrm>
            <a:off x="933449" y="1791792"/>
            <a:ext cx="10814413" cy="1790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spc="-1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■  </a:t>
            </a:r>
            <a:r>
              <a:rPr lang="ko-KR" altLang="en-US" spc="-150" dirty="0" err="1">
                <a:solidFill>
                  <a:schemeClr val="accent1">
                    <a:lumMod val="50000"/>
                  </a:schemeClr>
                </a:solidFill>
              </a:rPr>
              <a:t>대각면</a:t>
            </a:r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 뿐만 아니라</a:t>
            </a:r>
            <a:r>
              <a:rPr lang="en-US" altLang="ko-KR" spc="-15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다른 각도 사진으로  높은 정확도를 가진 알고리즘을 만들 수 있을까</a:t>
            </a:r>
            <a:r>
              <a:rPr lang="en-US" altLang="ko-KR" spc="-15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marL="342900" indent="-342900">
              <a:buAutoNum type="arabicPeriod"/>
            </a:pPr>
            <a:endParaRPr lang="en-US" altLang="ko-KR" spc="-1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■   파손의 유형에 따른 분류 알고리즘 체계도</a:t>
            </a:r>
            <a:r>
              <a:rPr lang="en-US" altLang="ko-KR" spc="-15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만들 수 있을까</a:t>
            </a:r>
            <a:r>
              <a:rPr lang="en-US" altLang="ko-KR" spc="-15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  <a:p>
            <a:pPr marL="342900" indent="-342900">
              <a:buAutoNum type="arabicPeriod"/>
            </a:pPr>
            <a:endParaRPr lang="en-US" altLang="ko-KR" spc="-15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■   책에서는 층을 작게 만들면서 정확도를 높였지만</a:t>
            </a:r>
            <a:r>
              <a:rPr lang="en-US" altLang="ko-KR" spc="-15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우리는 층을 크게 만들면서 정확도를 높였다</a:t>
            </a:r>
            <a:r>
              <a:rPr lang="en-US" altLang="ko-KR" spc="-150" dirty="0">
                <a:solidFill>
                  <a:schemeClr val="accent1">
                    <a:lumMod val="50000"/>
                  </a:schemeClr>
                </a:solidFill>
              </a:rPr>
              <a:t>. </a:t>
            </a:r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층과 정확도의 관계가 무엇일까</a:t>
            </a:r>
            <a:r>
              <a:rPr lang="en-US" altLang="ko-KR" spc="-150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CA1EB9-D364-4C5C-B16C-7509A6B717B3}"/>
              </a:ext>
            </a:extLst>
          </p:cNvPr>
          <p:cNvSpPr/>
          <p:nvPr/>
        </p:nvSpPr>
        <p:spPr>
          <a:xfrm>
            <a:off x="933449" y="4428237"/>
            <a:ext cx="11058253" cy="19797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■ 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정면과 측면 사진을 섞었을 때도 높은 정확도를 가진 알고리즘을 구축하도록 데이터 증가를 해보겠다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■ 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컨테이너 파손 유형은 상당히 다양하므로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유형을 조사해서 클래스를 설정하고 알고리즘을 구축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ko-KR" altLang="en-US" spc="-150" dirty="0">
                <a:solidFill>
                  <a:schemeClr val="accent1">
                    <a:lumMod val="50000"/>
                  </a:schemeClr>
                </a:solidFill>
              </a:rPr>
              <a:t>■ 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컨테이너 검사관에 따르면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파손 여부를 검사할 때 가장 중요하게 보는 것은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컨테이너 고리임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    </a:t>
            </a:r>
            <a:r>
              <a:rPr lang="ko-KR" altLang="en-US" dirty="0">
                <a:solidFill>
                  <a:schemeClr val="accent1">
                    <a:lumMod val="50000"/>
                  </a:schemeClr>
                </a:solidFill>
              </a:rPr>
              <a:t>따라서 컨테이너 고리 사진을 부분적으로 추출하여 알고리즘을 구축하면 산업 현장에 많은 도움이 될 것이라 생각됨</a:t>
            </a:r>
            <a:endParaRPr lang="en-US" altLang="ko-K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0DE1E29-9664-4202-B5AC-A890E1CA5DE7}"/>
              </a:ext>
            </a:extLst>
          </p:cNvPr>
          <p:cNvSpPr/>
          <p:nvPr/>
        </p:nvSpPr>
        <p:spPr>
          <a:xfrm>
            <a:off x="1027587" y="3807803"/>
            <a:ext cx="2567709" cy="620434"/>
          </a:xfrm>
          <a:prstGeom prst="roundRect">
            <a:avLst/>
          </a:prstGeom>
          <a:solidFill>
            <a:srgbClr val="3BA6FF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+mj-lt"/>
              </a:rPr>
              <a:t>Next Step</a:t>
            </a:r>
            <a:endParaRPr lang="ko-KR" altLang="en-US" sz="2000" dirty="0">
              <a:latin typeface="+mj-lt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B9BDB54A-CF30-4EDF-A774-6B123DB79385}"/>
              </a:ext>
            </a:extLst>
          </p:cNvPr>
          <p:cNvSpPr txBox="1">
            <a:spLocks/>
          </p:cNvSpPr>
          <p:nvPr/>
        </p:nvSpPr>
        <p:spPr>
          <a:xfrm>
            <a:off x="933449" y="450022"/>
            <a:ext cx="9905996" cy="89750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r>
              <a:rPr lang="en-US" altLang="ko-KR"/>
              <a:t>3. Discussion and Next Step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83310AE-E66D-4325-B5F6-15BF29A936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38</a:t>
            </a:fld>
            <a:r>
              <a:rPr lang="en-US" altLang="ko-KR" dirty="0"/>
              <a:t>/45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AC46AF6-32CE-4652-9ACF-ADB6253DCB3E}"/>
              </a:ext>
            </a:extLst>
          </p:cNvPr>
          <p:cNvSpPr/>
          <p:nvPr/>
        </p:nvSpPr>
        <p:spPr>
          <a:xfrm>
            <a:off x="1027588" y="1338171"/>
            <a:ext cx="2567709" cy="620434"/>
          </a:xfrm>
          <a:prstGeom prst="roundRect">
            <a:avLst/>
          </a:prstGeom>
          <a:solidFill>
            <a:srgbClr val="F56B7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latin typeface="+mj-lt"/>
              </a:rPr>
              <a:t>Discussion</a:t>
            </a:r>
            <a:endParaRPr lang="ko-KR" alt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6867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5B2EB6F7-13C8-42E5-803D-421F959DB1BA}"/>
              </a:ext>
            </a:extLst>
          </p:cNvPr>
          <p:cNvSpPr txBox="1">
            <a:spLocks/>
          </p:cNvSpPr>
          <p:nvPr/>
        </p:nvSpPr>
        <p:spPr>
          <a:xfrm>
            <a:off x="161925" y="3128169"/>
            <a:ext cx="11868150" cy="23868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gradFill>
                  <a:gsLst>
                    <a:gs pos="50000">
                      <a:srgbClr val="FF9700"/>
                    </a:gs>
                    <a:gs pos="0">
                      <a:srgbClr val="EF151E"/>
                    </a:gs>
                    <a:gs pos="100000">
                      <a:srgbClr val="006FCE"/>
                    </a:gs>
                  </a:gsLst>
                  <a:lin ang="0" scaled="0"/>
                </a:gradFill>
              </a:rPr>
              <a:t>THANK YOU!</a:t>
            </a:r>
            <a:endParaRPr lang="ko-KR" altLang="en-US" sz="5400" dirty="0">
              <a:gradFill>
                <a:gsLst>
                  <a:gs pos="50000">
                    <a:srgbClr val="FF9700"/>
                  </a:gs>
                  <a:gs pos="0">
                    <a:srgbClr val="EF151E"/>
                  </a:gs>
                  <a:gs pos="100000">
                    <a:srgbClr val="006FCE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348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69072"/>
            <a:ext cx="9905996" cy="897503"/>
          </a:xfrm>
        </p:spPr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프로젝트 개요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1BD3246-E22F-4E50-90A3-0A9CAAFB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49" y="1553475"/>
            <a:ext cx="10582275" cy="4744403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solidFill>
                  <a:srgbClr val="006FCE"/>
                </a:solidFill>
              </a:rPr>
              <a:t>프로젝트명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b="1" dirty="0"/>
              <a:t>파손된 컨테이너 </a:t>
            </a:r>
            <a:r>
              <a:rPr lang="ko-KR" altLang="en-US" sz="2000" b="1" dirty="0" err="1"/>
              <a:t>판별예측</a:t>
            </a:r>
            <a:r>
              <a:rPr lang="ko-KR" altLang="en-US" sz="2000" b="1" dirty="0"/>
              <a:t> 프로젝트</a:t>
            </a:r>
            <a:endParaRPr lang="en-US" altLang="ko-KR" sz="2000" b="1" dirty="0"/>
          </a:p>
          <a:p>
            <a:endParaRPr lang="ko-KR" altLang="en-US" sz="2000" b="1" dirty="0"/>
          </a:p>
          <a:p>
            <a:r>
              <a:rPr lang="ko-KR" altLang="en-US" sz="2000" b="1" dirty="0">
                <a:solidFill>
                  <a:srgbClr val="006FCE"/>
                </a:solidFill>
              </a:rPr>
              <a:t>기         간 </a:t>
            </a:r>
            <a:r>
              <a:rPr lang="ko-KR" altLang="en-US" sz="2000" b="1" dirty="0" err="1">
                <a:solidFill>
                  <a:srgbClr val="006FCE"/>
                </a:solidFill>
              </a:rPr>
              <a:t>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en-US" altLang="ko-KR" sz="2000" dirty="0"/>
              <a:t>`21. 9. 6.(</a:t>
            </a:r>
            <a:r>
              <a:rPr lang="ko-KR" altLang="en-US" sz="2000" dirty="0"/>
              <a:t>월</a:t>
            </a:r>
            <a:r>
              <a:rPr lang="en-US" altLang="ko-KR" sz="2000" dirty="0"/>
              <a:t>) ~ `21.11. 5.(</a:t>
            </a:r>
            <a:r>
              <a:rPr lang="ko-KR" altLang="en-US" sz="2000" dirty="0"/>
              <a:t>금</a:t>
            </a:r>
            <a:r>
              <a:rPr lang="en-US" altLang="ko-KR" sz="2000" dirty="0"/>
              <a:t>),  8</a:t>
            </a:r>
            <a:r>
              <a:rPr lang="ko-KR" altLang="en-US" sz="2000" dirty="0"/>
              <a:t>주간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b="1" dirty="0">
                <a:solidFill>
                  <a:srgbClr val="006FCE"/>
                </a:solidFill>
              </a:rPr>
              <a:t>목         적 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spc="-150" dirty="0"/>
              <a:t>파손 컨테이너 데이터 세트를 구축하고</a:t>
            </a:r>
            <a:r>
              <a:rPr lang="en-US" altLang="ko-KR" sz="2000" spc="-150" dirty="0"/>
              <a:t>, </a:t>
            </a:r>
            <a:r>
              <a:rPr lang="ko-KR" altLang="en-US" sz="2000" spc="-150" dirty="0"/>
              <a:t>컨테이너 파손을 구분하는</a:t>
            </a:r>
            <a:r>
              <a:rPr lang="en-US" altLang="ko-KR" sz="2000" spc="-150" dirty="0"/>
              <a:t> </a:t>
            </a:r>
            <a:r>
              <a:rPr lang="ko-KR" altLang="en-US" sz="2000" spc="-150" dirty="0"/>
              <a:t>이미지 분석 </a:t>
            </a:r>
            <a:r>
              <a:rPr lang="en-US" altLang="ko-KR" sz="2000" spc="-150" dirty="0"/>
              <a:t>AI </a:t>
            </a:r>
            <a:r>
              <a:rPr lang="ko-KR" altLang="en-US" sz="2000" spc="-150" dirty="0"/>
              <a:t>모델을 개발</a:t>
            </a:r>
            <a:endParaRPr lang="en-US" altLang="ko-KR" sz="2000" spc="-150" dirty="0"/>
          </a:p>
          <a:p>
            <a:endParaRPr lang="ko-KR" altLang="en-US" sz="2000" dirty="0"/>
          </a:p>
          <a:p>
            <a:r>
              <a:rPr lang="ko-KR" altLang="en-US" sz="2000" b="1" dirty="0">
                <a:solidFill>
                  <a:srgbClr val="006FCE"/>
                </a:solidFill>
              </a:rPr>
              <a:t>기대   효과 ㅣ</a:t>
            </a:r>
            <a:r>
              <a:rPr lang="en-US" altLang="ko-KR" sz="2000" b="1" dirty="0">
                <a:solidFill>
                  <a:srgbClr val="006FCE"/>
                </a:solidFill>
              </a:rPr>
              <a:t> </a:t>
            </a:r>
            <a:r>
              <a:rPr lang="ko-KR" altLang="en-US" sz="2000" dirty="0"/>
              <a:t>컨테이너 파손 여부 자동 판별을 통한 효율적인 컨테이너 보수</a:t>
            </a:r>
            <a:r>
              <a:rPr lang="en-US" altLang="ko-KR" sz="2000" dirty="0"/>
              <a:t>·</a:t>
            </a:r>
            <a:r>
              <a:rPr lang="ko-KR" altLang="en-US" sz="2000" dirty="0"/>
              <a:t>수리 프로세스 수립 기여</a:t>
            </a:r>
            <a:endParaRPr lang="en-US" altLang="ko-KR" sz="2000" dirty="0"/>
          </a:p>
          <a:p>
            <a:r>
              <a:rPr lang="en-US" altLang="ko-KR" sz="2000" dirty="0"/>
              <a:t>                    </a:t>
            </a:r>
            <a:r>
              <a:rPr lang="ko-KR" altLang="en-US" sz="2000" dirty="0"/>
              <a:t>공급사슬 내 지점별 컨테이너 파손 여부 파악을 통한 물류 가시성 확보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06948E-25CD-445F-BC75-E6596D997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4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5878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5B2EB6F7-13C8-42E5-803D-421F959DB1BA}"/>
              </a:ext>
            </a:extLst>
          </p:cNvPr>
          <p:cNvSpPr txBox="1">
            <a:spLocks/>
          </p:cNvSpPr>
          <p:nvPr/>
        </p:nvSpPr>
        <p:spPr>
          <a:xfrm>
            <a:off x="161925" y="3128169"/>
            <a:ext cx="11868150" cy="23868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gradFill>
                  <a:gsLst>
                    <a:gs pos="50000">
                      <a:srgbClr val="FF9700"/>
                    </a:gs>
                    <a:gs pos="0">
                      <a:srgbClr val="EF151E"/>
                    </a:gs>
                    <a:gs pos="100000">
                      <a:srgbClr val="006FCE"/>
                    </a:gs>
                  </a:gsLst>
                  <a:lin ang="0" scaled="0"/>
                </a:gradFill>
              </a:rPr>
              <a:t>Q&amp;A</a:t>
            </a:r>
            <a:endParaRPr lang="ko-KR" altLang="en-US" sz="5400" dirty="0">
              <a:gradFill>
                <a:gsLst>
                  <a:gs pos="50000">
                    <a:srgbClr val="FF9700"/>
                  </a:gs>
                  <a:gs pos="0">
                    <a:srgbClr val="EF151E"/>
                  </a:gs>
                  <a:gs pos="100000">
                    <a:srgbClr val="006FCE"/>
                  </a:gs>
                </a:gsLst>
                <a:lin ang="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39901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752FF3B1-CE06-4013-958C-F0F21D05F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302" y="744033"/>
            <a:ext cx="9227397" cy="5726414"/>
          </a:xfr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41D69F38-1387-4D68-AD23-6FB9C5204817}"/>
              </a:ext>
            </a:extLst>
          </p:cNvPr>
          <p:cNvSpPr/>
          <p:nvPr/>
        </p:nvSpPr>
        <p:spPr>
          <a:xfrm rot="10800000">
            <a:off x="7258049" y="1456303"/>
            <a:ext cx="388239" cy="334689"/>
          </a:xfrm>
          <a:prstGeom prst="triangle">
            <a:avLst/>
          </a:prstGeom>
          <a:solidFill>
            <a:srgbClr val="EF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EC535CC8-E69B-48DC-9969-679444403EC4}"/>
              </a:ext>
            </a:extLst>
          </p:cNvPr>
          <p:cNvSpPr/>
          <p:nvPr/>
        </p:nvSpPr>
        <p:spPr>
          <a:xfrm rot="10800000">
            <a:off x="9043269" y="1456297"/>
            <a:ext cx="388239" cy="334689"/>
          </a:xfrm>
          <a:prstGeom prst="triangle">
            <a:avLst/>
          </a:prstGeom>
          <a:solidFill>
            <a:srgbClr val="EF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F77B1C-E52A-49BC-B05D-F2750A87ECA3}"/>
              </a:ext>
            </a:extLst>
          </p:cNvPr>
          <p:cNvSpPr txBox="1"/>
          <p:nvPr/>
        </p:nvSpPr>
        <p:spPr>
          <a:xfrm>
            <a:off x="8750716" y="1069044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최종발표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433002-23A2-4F52-821C-EFFFE49B2FC5}"/>
              </a:ext>
            </a:extLst>
          </p:cNvPr>
          <p:cNvSpPr/>
          <p:nvPr/>
        </p:nvSpPr>
        <p:spPr>
          <a:xfrm>
            <a:off x="3559802" y="827329"/>
            <a:ext cx="3912415" cy="483430"/>
          </a:xfrm>
          <a:prstGeom prst="rect">
            <a:avLst/>
          </a:prstGeom>
          <a:solidFill>
            <a:srgbClr val="D8D8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A0CF0D-F596-46EE-8ED5-34C1526F5820}"/>
              </a:ext>
            </a:extLst>
          </p:cNvPr>
          <p:cNvSpPr txBox="1"/>
          <p:nvPr/>
        </p:nvSpPr>
        <p:spPr>
          <a:xfrm>
            <a:off x="7020785" y="104069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중간발표</a:t>
            </a:r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id="{B3899F9B-94AB-4A8B-814D-C4F8775B0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87955"/>
            <a:ext cx="9905996" cy="89750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프로젝트 진행 일정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06340E-9DC5-4AE3-A0D3-468F65708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26563" y="6440157"/>
            <a:ext cx="705195" cy="365125"/>
          </a:xfrm>
        </p:spPr>
        <p:txBody>
          <a:bodyPr/>
          <a:lstStyle/>
          <a:p>
            <a:fld id="{EC2F119E-7923-4E4E-B001-198FD25A94A2}" type="slidenum">
              <a:rPr lang="ko-KR" altLang="en-US" smtClean="0"/>
              <a:pPr/>
              <a:t>5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35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1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5B2EB6F7-13C8-42E5-803D-421F959DB1BA}"/>
              </a:ext>
            </a:extLst>
          </p:cNvPr>
          <p:cNvSpPr txBox="1">
            <a:spLocks/>
          </p:cNvSpPr>
          <p:nvPr/>
        </p:nvSpPr>
        <p:spPr>
          <a:xfrm>
            <a:off x="1943100" y="2509043"/>
            <a:ext cx="8305800" cy="3834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Ⅱ. </a:t>
            </a:r>
            <a:r>
              <a:rPr lang="ko-KR" altLang="en-US" sz="5500" dirty="0">
                <a:solidFill>
                  <a:schemeClr val="bg1"/>
                </a:solidFill>
              </a:rPr>
              <a:t>컨테이너 운송과 파손</a:t>
            </a:r>
          </a:p>
          <a:p>
            <a:pPr algn="ctr"/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1. </a:t>
            </a:r>
            <a:r>
              <a:rPr lang="ko-KR" altLang="en-US" sz="1600" dirty="0">
                <a:solidFill>
                  <a:schemeClr val="bg1"/>
                </a:solidFill>
              </a:rPr>
              <a:t>항만과 컨테이너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2. </a:t>
            </a:r>
            <a:r>
              <a:rPr lang="ko-KR" altLang="en-US" sz="1600" dirty="0">
                <a:solidFill>
                  <a:schemeClr val="bg1"/>
                </a:solidFill>
              </a:rPr>
              <a:t>컨테이너 파손 원인</a:t>
            </a:r>
          </a:p>
        </p:txBody>
      </p:sp>
    </p:spTree>
    <p:extLst>
      <p:ext uri="{BB962C8B-B14F-4D97-AF65-F5344CB8AC3E}">
        <p14:creationId xmlns:p14="http://schemas.microsoft.com/office/powerpoint/2010/main" val="280341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813EE07-EC93-4E68-8C62-EE3BF5357569}"/>
              </a:ext>
            </a:extLst>
          </p:cNvPr>
          <p:cNvGrpSpPr/>
          <p:nvPr/>
        </p:nvGrpSpPr>
        <p:grpSpPr>
          <a:xfrm>
            <a:off x="0" y="838200"/>
            <a:ext cx="12192000" cy="6311878"/>
            <a:chOff x="0" y="-127000"/>
            <a:chExt cx="12192000" cy="727707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5843A59-B8F6-4FEC-B90B-41589824D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20312" t="14738" r="3332" b="4521"/>
            <a:stretch/>
          </p:blipFill>
          <p:spPr>
            <a:xfrm>
              <a:off x="0" y="-127000"/>
              <a:ext cx="12192000" cy="71120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63E2C7-BA8F-45C2-8EA7-A751BB2EF25C}"/>
                </a:ext>
              </a:extLst>
            </p:cNvPr>
            <p:cNvSpPr/>
            <p:nvPr/>
          </p:nvSpPr>
          <p:spPr>
            <a:xfrm>
              <a:off x="825500" y="2333625"/>
              <a:ext cx="10541000" cy="1562100"/>
            </a:xfrm>
            <a:prstGeom prst="rect">
              <a:avLst/>
            </a:prstGeom>
            <a:noFill/>
            <a:ln w="38100">
              <a:solidFill>
                <a:srgbClr val="FF9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DD2E6B5-1DA0-4B50-B06E-E90603E7A0C9}"/>
                </a:ext>
              </a:extLst>
            </p:cNvPr>
            <p:cNvSpPr/>
            <p:nvPr/>
          </p:nvSpPr>
          <p:spPr>
            <a:xfrm>
              <a:off x="3781424" y="1714500"/>
              <a:ext cx="7019926" cy="733425"/>
            </a:xfrm>
            <a:prstGeom prst="rect">
              <a:avLst/>
            </a:prstGeom>
            <a:noFill/>
            <a:ln w="38100">
              <a:solidFill>
                <a:srgbClr val="EF1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9D891F-8C94-4F98-B2EE-DF6A463AF654}"/>
                </a:ext>
              </a:extLst>
            </p:cNvPr>
            <p:cNvSpPr txBox="1"/>
            <p:nvPr/>
          </p:nvSpPr>
          <p:spPr>
            <a:xfrm>
              <a:off x="4686299" y="4023023"/>
              <a:ext cx="4067177" cy="106452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FF9700"/>
                  </a:solidFill>
                </a:rPr>
                <a:t>컨테이너 야드</a:t>
              </a:r>
              <a:r>
                <a:rPr lang="en-US" altLang="ko-KR" b="1" dirty="0">
                  <a:solidFill>
                    <a:srgbClr val="FF9700"/>
                  </a:solidFill>
                </a:rPr>
                <a:t>(CY)</a:t>
              </a:r>
            </a:p>
            <a:p>
              <a:r>
                <a:rPr lang="ko-KR" altLang="en-US" dirty="0">
                  <a:solidFill>
                    <a:srgbClr val="FF9700"/>
                  </a:solidFill>
                </a:rPr>
                <a:t>■ 컨테이너의 하역이 이루어지는 공간</a:t>
              </a:r>
              <a:endParaRPr lang="en-US" altLang="ko-KR" dirty="0">
                <a:solidFill>
                  <a:srgbClr val="FF9700"/>
                </a:solidFill>
              </a:endParaRPr>
            </a:p>
            <a:p>
              <a:r>
                <a:rPr lang="ko-KR" altLang="en-US" dirty="0">
                  <a:solidFill>
                    <a:srgbClr val="FF9700"/>
                  </a:solidFill>
                </a:rPr>
                <a:t>■ 공컨테이너 검사</a:t>
              </a:r>
              <a:r>
                <a:rPr lang="en-US" altLang="ko-KR" dirty="0">
                  <a:solidFill>
                    <a:srgbClr val="FF9700"/>
                  </a:solidFill>
                </a:rPr>
                <a:t>, </a:t>
              </a:r>
              <a:r>
                <a:rPr lang="ko-KR" altLang="en-US" dirty="0">
                  <a:solidFill>
                    <a:srgbClr val="FF9700"/>
                  </a:solidFill>
                </a:rPr>
                <a:t>수리</a:t>
              </a:r>
              <a:r>
                <a:rPr lang="en-US" altLang="ko-KR" dirty="0">
                  <a:solidFill>
                    <a:srgbClr val="FF9700"/>
                  </a:solidFill>
                </a:rPr>
                <a:t>, </a:t>
              </a:r>
              <a:r>
                <a:rPr lang="ko-KR" altLang="en-US" dirty="0">
                  <a:solidFill>
                    <a:srgbClr val="FF9700"/>
                  </a:solidFill>
                </a:rPr>
                <a:t>보수 작업 진행</a:t>
              </a:r>
              <a:endParaRPr lang="en-US" altLang="ko-KR" dirty="0">
                <a:solidFill>
                  <a:srgbClr val="FF97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5E1A05-AD2E-48D2-ADC6-6493DCFAE20C}"/>
                </a:ext>
              </a:extLst>
            </p:cNvPr>
            <p:cNvSpPr txBox="1"/>
            <p:nvPr/>
          </p:nvSpPr>
          <p:spPr>
            <a:xfrm>
              <a:off x="3781424" y="639068"/>
              <a:ext cx="4248151" cy="1064524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rgbClr val="EF151E"/>
                  </a:solidFill>
                </a:rPr>
                <a:t>컨테이너 </a:t>
              </a:r>
              <a:r>
                <a:rPr lang="ko-KR" altLang="en-US" b="1" dirty="0" err="1">
                  <a:solidFill>
                    <a:srgbClr val="EF151E"/>
                  </a:solidFill>
                </a:rPr>
                <a:t>조작장</a:t>
              </a:r>
              <a:r>
                <a:rPr lang="en-US" altLang="ko-KR" b="1" dirty="0">
                  <a:solidFill>
                    <a:srgbClr val="EF151E"/>
                  </a:solidFill>
                </a:rPr>
                <a:t>(CFS)</a:t>
              </a:r>
            </a:p>
            <a:p>
              <a:r>
                <a:rPr lang="ko-KR" altLang="en-US" dirty="0">
                  <a:solidFill>
                    <a:srgbClr val="EF151E"/>
                  </a:solidFill>
                </a:rPr>
                <a:t>■ 컨테이너 </a:t>
              </a:r>
              <a:r>
                <a:rPr lang="ko-KR" altLang="en-US" dirty="0" err="1">
                  <a:solidFill>
                    <a:srgbClr val="EF151E"/>
                  </a:solidFill>
                </a:rPr>
                <a:t>적입</a:t>
              </a:r>
              <a:r>
                <a:rPr lang="en-US" altLang="ko-KR" dirty="0">
                  <a:solidFill>
                    <a:srgbClr val="EF151E"/>
                  </a:solidFill>
                </a:rPr>
                <a:t>, </a:t>
              </a:r>
              <a:r>
                <a:rPr lang="ko-KR" altLang="en-US" dirty="0">
                  <a:solidFill>
                    <a:srgbClr val="EF151E"/>
                  </a:solidFill>
                </a:rPr>
                <a:t>적출이 이루어지는 공간</a:t>
              </a:r>
              <a:endParaRPr lang="en-US" altLang="ko-KR" dirty="0">
                <a:solidFill>
                  <a:srgbClr val="EF151E"/>
                </a:solidFill>
              </a:endParaRPr>
            </a:p>
            <a:p>
              <a:r>
                <a:rPr lang="ko-KR" altLang="en-US" dirty="0">
                  <a:solidFill>
                    <a:srgbClr val="EF151E"/>
                  </a:solidFill>
                </a:rPr>
                <a:t>■ 적재컨테이너 검사 진행</a:t>
              </a:r>
              <a:endParaRPr lang="en-US" altLang="ko-KR" dirty="0">
                <a:solidFill>
                  <a:srgbClr val="EF151E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83EEAB5-681F-4728-B5C7-B163ED422786}"/>
                </a:ext>
              </a:extLst>
            </p:cNvPr>
            <p:cNvSpPr/>
            <p:nvPr/>
          </p:nvSpPr>
          <p:spPr>
            <a:xfrm rot="20897768">
              <a:off x="1850536" y="5587978"/>
              <a:ext cx="9061144" cy="1562100"/>
            </a:xfrm>
            <a:prstGeom prst="rect">
              <a:avLst/>
            </a:prstGeom>
            <a:noFill/>
            <a:ln w="38100">
              <a:solidFill>
                <a:srgbClr val="FF97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제목 3">
            <a:extLst>
              <a:ext uri="{FF2B5EF4-FFF2-40B4-BE49-F238E27FC236}">
                <a16:creationId xmlns:a16="http://schemas.microsoft.com/office/drawing/2014/main" id="{3633F108-9904-473B-B025-1DE90E2EB144}"/>
              </a:ext>
            </a:extLst>
          </p:cNvPr>
          <p:cNvSpPr txBox="1">
            <a:spLocks/>
          </p:cNvSpPr>
          <p:nvPr/>
        </p:nvSpPr>
        <p:spPr>
          <a:xfrm>
            <a:off x="161926" y="136525"/>
            <a:ext cx="9905996" cy="89750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항만과 컨테이너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551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8BD0F3D-0AA0-406B-B40E-B0734B88F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245502"/>
            <a:ext cx="9905996" cy="897503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컨테이너 파손 원인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2BCA2D4-A11E-4FED-AFF4-0116BCBD8C20}"/>
              </a:ext>
            </a:extLst>
          </p:cNvPr>
          <p:cNvGrpSpPr/>
          <p:nvPr/>
        </p:nvGrpSpPr>
        <p:grpSpPr>
          <a:xfrm>
            <a:off x="854816" y="1302815"/>
            <a:ext cx="10482368" cy="5131292"/>
            <a:chOff x="1080574" y="1302815"/>
            <a:chExt cx="10482368" cy="5131292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545A2CF-23B4-4083-9763-56E953B98DA6}"/>
                </a:ext>
              </a:extLst>
            </p:cNvPr>
            <p:cNvGrpSpPr/>
            <p:nvPr/>
          </p:nvGrpSpPr>
          <p:grpSpPr>
            <a:xfrm>
              <a:off x="1080574" y="1318369"/>
              <a:ext cx="3277056" cy="5077560"/>
              <a:chOff x="965016" y="1321937"/>
              <a:chExt cx="3277056" cy="5077560"/>
            </a:xfrm>
          </p:grpSpPr>
          <p:pic>
            <p:nvPicPr>
              <p:cNvPr id="13" name="그림 12" descr="하늘, 실외, 사람, 운송이(가) 표시된 사진&#10;&#10;자동 생성된 설명">
                <a:extLst>
                  <a:ext uri="{FF2B5EF4-FFF2-40B4-BE49-F238E27FC236}">
                    <a16:creationId xmlns:a16="http://schemas.microsoft.com/office/drawing/2014/main" id="{88F4EECE-186B-49A2-89DE-988123C94F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0"/>
              <a:stretch/>
            </p:blipFill>
            <p:spPr>
              <a:xfrm>
                <a:off x="965016" y="3874776"/>
                <a:ext cx="3277056" cy="2127273"/>
              </a:xfrm>
              <a:prstGeom prst="rect">
                <a:avLst/>
              </a:prstGeom>
            </p:spPr>
          </p:pic>
          <p:pic>
            <p:nvPicPr>
              <p:cNvPr id="23" name="그림 2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FCF23368-F664-4F93-8C24-8435C63261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7" r="8346"/>
              <a:stretch/>
            </p:blipFill>
            <p:spPr>
              <a:xfrm>
                <a:off x="965016" y="1321937"/>
                <a:ext cx="3277056" cy="2127273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0CC03D1-1845-47D0-8F9E-10D23127807A}"/>
                  </a:ext>
                </a:extLst>
              </p:cNvPr>
              <p:cNvSpPr txBox="1"/>
              <p:nvPr/>
            </p:nvSpPr>
            <p:spPr>
              <a:xfrm>
                <a:off x="1219734" y="3477327"/>
                <a:ext cx="2885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▲ 무리한 하역으로 인한 파손</a:t>
                </a:r>
                <a:endParaRPr lang="en-US" altLang="ko-KR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91E70-F396-4D5B-BBB9-FA8F67C9949C}"/>
                  </a:ext>
                </a:extLst>
              </p:cNvPr>
              <p:cNvSpPr txBox="1"/>
              <p:nvPr/>
            </p:nvSpPr>
            <p:spPr>
              <a:xfrm>
                <a:off x="1219734" y="6030165"/>
                <a:ext cx="2885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▲ 무리한 하역으로 인한 파손</a:t>
                </a:r>
                <a:endParaRPr lang="en-US" altLang="ko-KR" dirty="0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2E45C6C-D88D-4564-BFEB-9934959A479D}"/>
                </a:ext>
              </a:extLst>
            </p:cNvPr>
            <p:cNvGrpSpPr/>
            <p:nvPr/>
          </p:nvGrpSpPr>
          <p:grpSpPr>
            <a:xfrm>
              <a:off x="4989529" y="1302815"/>
              <a:ext cx="2885066" cy="5100655"/>
              <a:chOff x="4653466" y="1295814"/>
              <a:chExt cx="2885066" cy="5100655"/>
            </a:xfrm>
          </p:grpSpPr>
          <p:pic>
            <p:nvPicPr>
              <p:cNvPr id="17" name="그림 16" descr="텍스트, 화물컨테이너, 옥외설치물이(가) 표시된 사진&#10;&#10;자동 생성된 설명">
                <a:extLst>
                  <a:ext uri="{FF2B5EF4-FFF2-40B4-BE49-F238E27FC236}">
                    <a16:creationId xmlns:a16="http://schemas.microsoft.com/office/drawing/2014/main" id="{37B34672-292B-4EE9-BF60-2DDEEF1E7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1222"/>
              <a:stretch/>
            </p:blipFill>
            <p:spPr>
              <a:xfrm>
                <a:off x="4676695" y="1295814"/>
                <a:ext cx="2838609" cy="2127273"/>
              </a:xfrm>
              <a:prstGeom prst="rect">
                <a:avLst/>
              </a:prstGeom>
            </p:spPr>
          </p:pic>
          <p:pic>
            <p:nvPicPr>
              <p:cNvPr id="26" name="그림 25" descr="텍스트, 운송이(가) 표시된 사진&#10;&#10;자동 생성된 설명">
                <a:extLst>
                  <a:ext uri="{FF2B5EF4-FFF2-40B4-BE49-F238E27FC236}">
                    <a16:creationId xmlns:a16="http://schemas.microsoft.com/office/drawing/2014/main" id="{3339199F-115D-47BD-9659-E68716E21C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6695" y="3867058"/>
                <a:ext cx="2838609" cy="2127273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C21AFC-ECEA-44F6-90E7-B54F4C95F7EA}"/>
                  </a:ext>
                </a:extLst>
              </p:cNvPr>
              <p:cNvSpPr txBox="1"/>
              <p:nvPr/>
            </p:nvSpPr>
            <p:spPr>
              <a:xfrm>
                <a:off x="4653466" y="3444697"/>
                <a:ext cx="2885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▲ 지게발로 인한 파손</a:t>
                </a:r>
                <a:endParaRPr lang="en-US" altLang="ko-KR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E32D30E-41ED-4C65-B0FD-950E9668F83E}"/>
                  </a:ext>
                </a:extLst>
              </p:cNvPr>
              <p:cNvSpPr txBox="1"/>
              <p:nvPr/>
            </p:nvSpPr>
            <p:spPr>
              <a:xfrm>
                <a:off x="4653466" y="6027137"/>
                <a:ext cx="2885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▲ 불균형 적하로 인한 파손</a:t>
                </a:r>
                <a:endParaRPr lang="en-US" altLang="ko-KR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B74D9EA-2062-4F59-91BB-70A6DC44D79D}"/>
                </a:ext>
              </a:extLst>
            </p:cNvPr>
            <p:cNvGrpSpPr/>
            <p:nvPr/>
          </p:nvGrpSpPr>
          <p:grpSpPr>
            <a:xfrm>
              <a:off x="8506494" y="1328938"/>
              <a:ext cx="3056448" cy="5105169"/>
              <a:chOff x="8303294" y="1321937"/>
              <a:chExt cx="3056448" cy="5105169"/>
            </a:xfrm>
          </p:grpSpPr>
          <p:pic>
            <p:nvPicPr>
              <p:cNvPr id="15" name="그림 14" descr="실외이(가) 표시된 사진&#10;&#10;자동 생성된 설명">
                <a:extLst>
                  <a:ext uri="{FF2B5EF4-FFF2-40B4-BE49-F238E27FC236}">
                    <a16:creationId xmlns:a16="http://schemas.microsoft.com/office/drawing/2014/main" id="{DDEF0D84-F95D-4607-9ED4-66257DD11B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195" t="30729" r="8085"/>
              <a:stretch/>
            </p:blipFill>
            <p:spPr>
              <a:xfrm>
                <a:off x="8513377" y="3893181"/>
                <a:ext cx="2636282" cy="2127273"/>
              </a:xfrm>
              <a:prstGeom prst="rect">
                <a:avLst/>
              </a:prstGeom>
            </p:spPr>
          </p:pic>
          <p:pic>
            <p:nvPicPr>
              <p:cNvPr id="19" name="그림 18" descr="텍스트, 실외, 녹색, 화물컨테이너이(가) 표시된 사진&#10;&#10;자동 생성된 설명">
                <a:extLst>
                  <a:ext uri="{FF2B5EF4-FFF2-40B4-BE49-F238E27FC236}">
                    <a16:creationId xmlns:a16="http://schemas.microsoft.com/office/drawing/2014/main" id="{D1001CBA-92E5-4F06-947A-0C9C336812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78"/>
              <a:stretch/>
            </p:blipFill>
            <p:spPr>
              <a:xfrm>
                <a:off x="8513377" y="1321937"/>
                <a:ext cx="2636282" cy="2127273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2DC4F1-783C-4A77-93EF-6C8455AE296F}"/>
                  </a:ext>
                </a:extLst>
              </p:cNvPr>
              <p:cNvSpPr txBox="1"/>
              <p:nvPr/>
            </p:nvSpPr>
            <p:spPr>
              <a:xfrm>
                <a:off x="8303294" y="3486529"/>
                <a:ext cx="30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▲ 하중을 견디지 못해 파손</a:t>
                </a:r>
                <a:endParaRPr lang="en-US" altLang="ko-KR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8F9918-BFAF-4F5C-8A17-D14BB59EF865}"/>
                  </a:ext>
                </a:extLst>
              </p:cNvPr>
              <p:cNvSpPr txBox="1"/>
              <p:nvPr/>
            </p:nvSpPr>
            <p:spPr>
              <a:xfrm>
                <a:off x="8303294" y="6057774"/>
                <a:ext cx="30564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▲ 운송 중 너울로 인한 전복</a:t>
                </a:r>
                <a:endParaRPr lang="en-US" altLang="ko-KR" dirty="0"/>
              </a:p>
            </p:txBody>
          </p:sp>
        </p:grp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227BD8-6116-4EC9-9EDA-6F21288F8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C2F119E-7923-4E4E-B001-198FD25A94A2}" type="slidenum">
              <a:rPr lang="ko-KR" altLang="en-US" smtClean="0"/>
              <a:pPr/>
              <a:t>8</a:t>
            </a:fld>
            <a:r>
              <a:rPr lang="en-US" altLang="ko-KR" dirty="0"/>
              <a:t>/45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877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15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>
            <a:extLst>
              <a:ext uri="{FF2B5EF4-FFF2-40B4-BE49-F238E27FC236}">
                <a16:creationId xmlns:a16="http://schemas.microsoft.com/office/drawing/2014/main" id="{5B2EB6F7-13C8-42E5-803D-421F959DB1BA}"/>
              </a:ext>
            </a:extLst>
          </p:cNvPr>
          <p:cNvSpPr txBox="1">
            <a:spLocks/>
          </p:cNvSpPr>
          <p:nvPr/>
        </p:nvSpPr>
        <p:spPr>
          <a:xfrm>
            <a:off x="1943100" y="2080418"/>
            <a:ext cx="8305800" cy="383460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J ONLYONE Bold" panose="02020603020101020101" pitchFamily="18" charset="-127"/>
                <a:ea typeface="CJ ONLYONE Bold" panose="02020603020101020101" pitchFamily="18" charset="-127"/>
                <a:cs typeface="+mj-cs"/>
              </a:defRPr>
            </a:lvl1pPr>
          </a:lstStyle>
          <a:p>
            <a:pPr algn="ctr"/>
            <a:r>
              <a:rPr lang="en-US" altLang="ko-KR" sz="6000" dirty="0">
                <a:solidFill>
                  <a:schemeClr val="bg1"/>
                </a:solidFill>
                <a:latin typeface="CJ ONLYONE Bold" panose="02020603020101020101" pitchFamily="18" charset="-127"/>
                <a:ea typeface="CJ ONLYONE Bold" panose="02020603020101020101" pitchFamily="18" charset="-127"/>
              </a:rPr>
              <a:t>Ⅲ. </a:t>
            </a:r>
            <a:r>
              <a:rPr lang="ko-KR" altLang="en-US" sz="5500" dirty="0">
                <a:solidFill>
                  <a:schemeClr val="bg1"/>
                </a:solidFill>
              </a:rPr>
              <a:t>데이터 수집</a:t>
            </a:r>
            <a:r>
              <a:rPr lang="en-US" altLang="ko-KR" sz="5500" dirty="0">
                <a:solidFill>
                  <a:schemeClr val="bg1"/>
                </a:solidFill>
              </a:rPr>
              <a:t>·</a:t>
            </a:r>
            <a:r>
              <a:rPr lang="ko-KR" altLang="en-US" sz="5500" dirty="0">
                <a:solidFill>
                  <a:schemeClr val="bg1"/>
                </a:solidFill>
              </a:rPr>
              <a:t>증가</a:t>
            </a:r>
            <a:r>
              <a:rPr lang="en-US" altLang="ko-KR" sz="5500" dirty="0">
                <a:solidFill>
                  <a:schemeClr val="bg1"/>
                </a:solidFill>
              </a:rPr>
              <a:t>·</a:t>
            </a:r>
            <a:r>
              <a:rPr lang="ko-KR" altLang="en-US" sz="5500" dirty="0" err="1">
                <a:solidFill>
                  <a:schemeClr val="bg1"/>
                </a:solidFill>
              </a:rPr>
              <a:t>전처리</a:t>
            </a:r>
            <a:endParaRPr lang="ko-KR" altLang="en-US" sz="5500" dirty="0">
              <a:solidFill>
                <a:schemeClr val="bg1"/>
              </a:solidFill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1. </a:t>
            </a:r>
            <a:r>
              <a:rPr lang="ko-KR" altLang="en-US" sz="1800" dirty="0">
                <a:solidFill>
                  <a:schemeClr val="bg1"/>
                </a:solidFill>
              </a:rPr>
              <a:t>데이터 수집</a:t>
            </a:r>
            <a:r>
              <a:rPr lang="en-US" altLang="ko-KR" sz="1800" dirty="0">
                <a:solidFill>
                  <a:schemeClr val="bg1"/>
                </a:solidFill>
              </a:rPr>
              <a:t>(Scraping)</a:t>
            </a:r>
          </a:p>
          <a:p>
            <a:pPr algn="ctr">
              <a:lnSpc>
                <a:spcPct val="20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2. </a:t>
            </a:r>
            <a:r>
              <a:rPr lang="ko-KR" altLang="en-US" sz="1800" dirty="0">
                <a:solidFill>
                  <a:schemeClr val="bg1"/>
                </a:solidFill>
              </a:rPr>
              <a:t>배경 제거 작업</a:t>
            </a:r>
            <a:r>
              <a:rPr lang="en-US" altLang="ko-KR" sz="1800" dirty="0">
                <a:solidFill>
                  <a:schemeClr val="bg1"/>
                </a:solidFill>
              </a:rPr>
              <a:t>(Cropping)</a:t>
            </a:r>
          </a:p>
          <a:p>
            <a:pPr algn="ctr">
              <a:lnSpc>
                <a:spcPct val="20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3. </a:t>
            </a:r>
            <a:r>
              <a:rPr lang="ko-KR" altLang="en-US" sz="1800" dirty="0">
                <a:solidFill>
                  <a:schemeClr val="bg1"/>
                </a:solidFill>
              </a:rPr>
              <a:t>현장 촬영</a:t>
            </a:r>
            <a:r>
              <a:rPr lang="en-US" altLang="ko-KR" sz="1800" dirty="0">
                <a:solidFill>
                  <a:schemeClr val="bg1"/>
                </a:solidFill>
              </a:rPr>
              <a:t>(On-Site Experiment)</a:t>
            </a:r>
          </a:p>
          <a:p>
            <a:pPr algn="ctr">
              <a:lnSpc>
                <a:spcPct val="20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4. </a:t>
            </a:r>
            <a:r>
              <a:rPr lang="ko-KR" altLang="en-US" sz="1800" dirty="0">
                <a:solidFill>
                  <a:schemeClr val="bg1"/>
                </a:solidFill>
              </a:rPr>
              <a:t>데이터 증가 작업</a:t>
            </a:r>
            <a:r>
              <a:rPr lang="en-US" altLang="ko-KR" sz="1800" dirty="0">
                <a:solidFill>
                  <a:schemeClr val="bg1"/>
                </a:solidFill>
              </a:rPr>
              <a:t>(Augmentation)</a:t>
            </a:r>
          </a:p>
          <a:p>
            <a:pPr algn="ctr">
              <a:lnSpc>
                <a:spcPct val="200000"/>
              </a:lnSpc>
            </a:pPr>
            <a:r>
              <a:rPr lang="en-US" altLang="ko-KR" sz="1800" dirty="0">
                <a:solidFill>
                  <a:schemeClr val="bg1"/>
                </a:solidFill>
              </a:rPr>
              <a:t>5. </a:t>
            </a:r>
            <a:r>
              <a:rPr lang="ko-KR" altLang="en-US" sz="1800" dirty="0">
                <a:solidFill>
                  <a:schemeClr val="bg1"/>
                </a:solidFill>
              </a:rPr>
              <a:t>데이터 </a:t>
            </a:r>
            <a:r>
              <a:rPr lang="ko-KR" altLang="en-US" sz="1800" dirty="0" err="1">
                <a:solidFill>
                  <a:schemeClr val="bg1"/>
                </a:solidFill>
              </a:rPr>
              <a:t>전처리</a:t>
            </a:r>
            <a:r>
              <a:rPr lang="en-US" altLang="ko-KR" sz="1800" dirty="0">
                <a:solidFill>
                  <a:schemeClr val="bg1"/>
                </a:solidFill>
              </a:rPr>
              <a:t>(Data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>
                <a:solidFill>
                  <a:schemeClr val="bg1"/>
                </a:solidFill>
              </a:rPr>
              <a:t>Pre-Processing)</a:t>
            </a:r>
            <a:endParaRPr lang="ko-KR" altLang="en-US" sz="1800" dirty="0">
              <a:solidFill>
                <a:schemeClr val="bg1"/>
              </a:solidFill>
            </a:endParaRPr>
          </a:p>
          <a:p>
            <a:pPr algn="ctr">
              <a:lnSpc>
                <a:spcPct val="130000"/>
              </a:lnSpc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273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J ONLY ONE">
      <a:majorFont>
        <a:latin typeface="CJ ONLYONE Bold"/>
        <a:ea typeface="CJ ONLYONE Bold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3952</TotalTime>
  <Words>2251</Words>
  <Application>Microsoft Office PowerPoint</Application>
  <PresentationFormat>와이드스크린</PresentationFormat>
  <Paragraphs>498</Paragraphs>
  <Slides>40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CJ ONLYONE Bold</vt:lpstr>
      <vt:lpstr>CJ ONLYONE Medium</vt:lpstr>
      <vt:lpstr>KoPub돋움체 Medium</vt:lpstr>
      <vt:lpstr>맑은 고딕</vt:lpstr>
      <vt:lpstr>Arial</vt:lpstr>
      <vt:lpstr>Cambria Math</vt:lpstr>
      <vt:lpstr>Office 테마</vt:lpstr>
      <vt:lpstr> 프로젝트 최종보고회</vt:lpstr>
      <vt:lpstr>INDEX</vt:lpstr>
      <vt:lpstr>PowerPoint 프레젠테이션</vt:lpstr>
      <vt:lpstr>1. 프로젝트 개요</vt:lpstr>
      <vt:lpstr>2. 프로젝트 진행 일정</vt:lpstr>
      <vt:lpstr>PowerPoint 프레젠테이션</vt:lpstr>
      <vt:lpstr>PowerPoint 프레젠테이션</vt:lpstr>
      <vt:lpstr>2. 컨테이너 파손 원인</vt:lpstr>
      <vt:lpstr>PowerPoint 프레젠테이션</vt:lpstr>
      <vt:lpstr>1. 데이터 수집(Scraping)</vt:lpstr>
      <vt:lpstr>2. 배경 제거 작업(Cropping)</vt:lpstr>
      <vt:lpstr>3. 현장 촬영(On-Site Experiment)</vt:lpstr>
      <vt:lpstr>4. 데이터 증가 작업(Augmentation)</vt:lpstr>
      <vt:lpstr>4. 데이터 수집 현황</vt:lpstr>
      <vt:lpstr>5. 데이터 전처리(Data Pre-Processing)</vt:lpstr>
      <vt:lpstr>PowerPoint 프레젠테이션</vt:lpstr>
      <vt:lpstr>PowerPoint 프레젠테이션</vt:lpstr>
      <vt:lpstr>1) 머신러닝</vt:lpstr>
      <vt:lpstr>PowerPoint 프레젠테이션</vt:lpstr>
      <vt:lpstr>1) CNN(Convolution Neural Network)</vt:lpstr>
      <vt:lpstr>CNN 수행 결과</vt:lpstr>
      <vt:lpstr>CNN 최적 모델 구조(Model 5)</vt:lpstr>
      <vt:lpstr>CNN model 5 훈련 결과</vt:lpstr>
      <vt:lpstr>CNN model 5 훈련 결과</vt:lpstr>
      <vt:lpstr>2) 전이학습(Transfer Learning)</vt:lpstr>
      <vt:lpstr>① AlexNet</vt:lpstr>
      <vt:lpstr>AlexNet 훈련</vt:lpstr>
      <vt:lpstr>AlexNet 훈련결과 </vt:lpstr>
      <vt:lpstr>AlexNet 훈련결과 </vt:lpstr>
      <vt:lpstr>② VGG16(Visual Geometry Group)</vt:lpstr>
      <vt:lpstr>VGG-16 훈련</vt:lpstr>
      <vt:lpstr>VGG-16 훈련결과 </vt:lpstr>
      <vt:lpstr>VGG-16 훈련결과 </vt:lpstr>
      <vt:lpstr>CNN·전이학습 수행 결과 종합</vt:lpstr>
      <vt:lpstr>PowerPoint 프레젠테이션</vt:lpstr>
      <vt:lpstr>PowerPoint 프레젠테이션</vt:lpstr>
      <vt:lpstr>2. Lesson Learned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프로젝트 중간발표회</dc:title>
  <dc:creator>신진원</dc:creator>
  <cp:lastModifiedBy>9595</cp:lastModifiedBy>
  <cp:revision>318</cp:revision>
  <dcterms:created xsi:type="dcterms:W3CDTF">2021-10-03T02:13:13Z</dcterms:created>
  <dcterms:modified xsi:type="dcterms:W3CDTF">2021-11-04T07:09:27Z</dcterms:modified>
</cp:coreProperties>
</file>